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267" r:id="rId6"/>
    <p:sldId id="268" r:id="rId7"/>
    <p:sldId id="269" r:id="rId8"/>
    <p:sldId id="270" r:id="rId9"/>
    <p:sldId id="271" r:id="rId10"/>
    <p:sldId id="272" r:id="rId11"/>
    <p:sldId id="273" r:id="rId12"/>
    <p:sldId id="279" r:id="rId13"/>
    <p:sldId id="281" r:id="rId14"/>
    <p:sldId id="280" r:id="rId15"/>
    <p:sldId id="274" r:id="rId16"/>
    <p:sldId id="275" r:id="rId17"/>
    <p:sldId id="276" r:id="rId18"/>
    <p:sldId id="262" r:id="rId19"/>
    <p:sldId id="277" r:id="rId20"/>
    <p:sldId id="278" r:id="rId21"/>
    <p:sldId id="283" r:id="rId22"/>
    <p:sldId id="284" r:id="rId23"/>
    <p:sldId id="285" r:id="rId24"/>
    <p:sldId id="286" r:id="rId25"/>
    <p:sldId id="287" r:id="rId26"/>
    <p:sldId id="288" r:id="rId27"/>
    <p:sldId id="305" r:id="rId28"/>
    <p:sldId id="296" r:id="rId29"/>
    <p:sldId id="294" r:id="rId30"/>
    <p:sldId id="295" r:id="rId31"/>
    <p:sldId id="289" r:id="rId32"/>
    <p:sldId id="290" r:id="rId33"/>
    <p:sldId id="291" r:id="rId34"/>
    <p:sldId id="292" r:id="rId35"/>
    <p:sldId id="297" r:id="rId36"/>
    <p:sldId id="298" r:id="rId37"/>
    <p:sldId id="301" r:id="rId38"/>
    <p:sldId id="300"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6" r:id="rId52"/>
    <p:sldId id="317" r:id="rId53"/>
    <p:sldId id="318" r:id="rId54"/>
    <p:sldId id="319" r:id="rId55"/>
    <p:sldId id="320" r:id="rId56"/>
    <p:sldId id="32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6460" autoAdjust="0"/>
  </p:normalViewPr>
  <p:slideViewPr>
    <p:cSldViewPr snapToGrid="0">
      <p:cViewPr varScale="1">
        <p:scale>
          <a:sx n="86" d="100"/>
          <a:sy n="86" d="100"/>
        </p:scale>
        <p:origin x="9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0016D-0FE0-42DB-AE15-0B14AD1711AB}"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9A817-9AE9-4A73-9138-07DB8E1A8EBC}" type="slidenum">
              <a:rPr lang="en-US" smtClean="0"/>
              <a:t>‹#›</a:t>
            </a:fld>
            <a:endParaRPr lang="en-US"/>
          </a:p>
        </p:txBody>
      </p:sp>
    </p:spTree>
    <p:extLst>
      <p:ext uri="{BB962C8B-B14F-4D97-AF65-F5344CB8AC3E}">
        <p14:creationId xmlns:p14="http://schemas.microsoft.com/office/powerpoint/2010/main" val="3514035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CDN server are Netlify and </a:t>
            </a:r>
            <a:r>
              <a:rPr lang="en-US" dirty="0" err="1"/>
              <a:t>Vercel</a:t>
            </a:r>
            <a:r>
              <a:rPr lang="en-US" dirty="0"/>
              <a:t> (there can be other server). Static server and CDN are used interchangeably.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CDN in the context of the MERN stack typically stands for "Content Delivery Network." </a:t>
            </a:r>
            <a:endParaRPr lang="en-US" dirty="0"/>
          </a:p>
          <a:p>
            <a:r>
              <a:rPr lang="en-US" dirty="0"/>
              <a:t>API server and </a:t>
            </a:r>
            <a:r>
              <a:rPr lang="en-US" dirty="0" err="1"/>
              <a:t>DataBase</a:t>
            </a:r>
            <a:br>
              <a:rPr lang="en-US" dirty="0"/>
            </a:br>
            <a:r>
              <a:rPr lang="en-US" b="0" i="0" dirty="0">
                <a:solidFill>
                  <a:srgbClr val="0D0D0D"/>
                </a:solidFill>
                <a:effectLst/>
                <a:latin typeface="Söhne"/>
              </a:rPr>
              <a:t>Express.js is a web application framework for Node.js, designed to build web applications and APIs quickly and efficiently. It provides a middleware support for handling requests and responses, routing, template engines, and much more.</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a:t>
            </a:fld>
            <a:endParaRPr lang="en-US"/>
          </a:p>
        </p:txBody>
      </p:sp>
    </p:spTree>
    <p:extLst>
      <p:ext uri="{BB962C8B-B14F-4D97-AF65-F5344CB8AC3E}">
        <p14:creationId xmlns:p14="http://schemas.microsoft.com/office/powerpoint/2010/main" val="157332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21</a:t>
            </a:fld>
            <a:endParaRPr lang="en-US"/>
          </a:p>
        </p:txBody>
      </p:sp>
    </p:spTree>
    <p:extLst>
      <p:ext uri="{BB962C8B-B14F-4D97-AF65-F5344CB8AC3E}">
        <p14:creationId xmlns:p14="http://schemas.microsoft.com/office/powerpoint/2010/main" val="72064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22</a:t>
            </a:fld>
            <a:endParaRPr lang="en-US"/>
          </a:p>
        </p:txBody>
      </p:sp>
    </p:spTree>
    <p:extLst>
      <p:ext uri="{BB962C8B-B14F-4D97-AF65-F5344CB8AC3E}">
        <p14:creationId xmlns:p14="http://schemas.microsoft.com/office/powerpoint/2010/main" val="188946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23</a:t>
            </a:fld>
            <a:endParaRPr lang="en-US"/>
          </a:p>
        </p:txBody>
      </p:sp>
    </p:spTree>
    <p:extLst>
      <p:ext uri="{BB962C8B-B14F-4D97-AF65-F5344CB8AC3E}">
        <p14:creationId xmlns:p14="http://schemas.microsoft.com/office/powerpoint/2010/main" val="203998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24</a:t>
            </a:fld>
            <a:endParaRPr lang="en-US"/>
          </a:p>
        </p:txBody>
      </p:sp>
    </p:spTree>
    <p:extLst>
      <p:ext uri="{BB962C8B-B14F-4D97-AF65-F5344CB8AC3E}">
        <p14:creationId xmlns:p14="http://schemas.microsoft.com/office/powerpoint/2010/main" val="2810547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25</a:t>
            </a:fld>
            <a:endParaRPr lang="en-US"/>
          </a:p>
        </p:txBody>
      </p:sp>
    </p:spTree>
    <p:extLst>
      <p:ext uri="{BB962C8B-B14F-4D97-AF65-F5344CB8AC3E}">
        <p14:creationId xmlns:p14="http://schemas.microsoft.com/office/powerpoint/2010/main" val="334621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26</a:t>
            </a:fld>
            <a:endParaRPr lang="en-US"/>
          </a:p>
        </p:txBody>
      </p:sp>
    </p:spTree>
    <p:extLst>
      <p:ext uri="{BB962C8B-B14F-4D97-AF65-F5344CB8AC3E}">
        <p14:creationId xmlns:p14="http://schemas.microsoft.com/office/powerpoint/2010/main" val="112229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27</a:t>
            </a:fld>
            <a:endParaRPr lang="en-US"/>
          </a:p>
        </p:txBody>
      </p:sp>
    </p:spTree>
    <p:extLst>
      <p:ext uri="{BB962C8B-B14F-4D97-AF65-F5344CB8AC3E}">
        <p14:creationId xmlns:p14="http://schemas.microsoft.com/office/powerpoint/2010/main" val="211122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28</a:t>
            </a:fld>
            <a:endParaRPr lang="en-US"/>
          </a:p>
        </p:txBody>
      </p:sp>
    </p:spTree>
    <p:extLst>
      <p:ext uri="{BB962C8B-B14F-4D97-AF65-F5344CB8AC3E}">
        <p14:creationId xmlns:p14="http://schemas.microsoft.com/office/powerpoint/2010/main" val="68710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29</a:t>
            </a:fld>
            <a:endParaRPr lang="en-US"/>
          </a:p>
        </p:txBody>
      </p:sp>
    </p:spTree>
    <p:extLst>
      <p:ext uri="{BB962C8B-B14F-4D97-AF65-F5344CB8AC3E}">
        <p14:creationId xmlns:p14="http://schemas.microsoft.com/office/powerpoint/2010/main" val="232075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30</a:t>
            </a:fld>
            <a:endParaRPr lang="en-US"/>
          </a:p>
        </p:txBody>
      </p:sp>
    </p:spTree>
    <p:extLst>
      <p:ext uri="{BB962C8B-B14F-4D97-AF65-F5344CB8AC3E}">
        <p14:creationId xmlns:p14="http://schemas.microsoft.com/office/powerpoint/2010/main" val="244672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React is a JavaScript library created by Facebook.</a:t>
            </a:r>
          </a:p>
          <a:p>
            <a:pPr algn="l"/>
            <a:r>
              <a:rPr lang="en-US" b="0" i="0" dirty="0">
                <a:solidFill>
                  <a:srgbClr val="000000"/>
                </a:solidFill>
                <a:effectLst/>
                <a:latin typeface="Verdana" panose="020B0604030504040204" pitchFamily="34" charset="0"/>
              </a:rPr>
              <a:t>React is a tool for building UI components.</a:t>
            </a:r>
          </a:p>
          <a:p>
            <a:r>
              <a:rPr lang="en-US" b="0" i="0" dirty="0">
                <a:solidFill>
                  <a:srgbClr val="000000"/>
                </a:solidFill>
                <a:effectLst/>
                <a:latin typeface="Verdana" panose="020B0604030504040204" pitchFamily="34" charset="0"/>
              </a:rPr>
              <a:t>React creates a VIRTUAL DOM in memory.</a:t>
            </a:r>
          </a:p>
          <a:p>
            <a:r>
              <a:rPr lang="en-US" b="0" i="0">
                <a:solidFill>
                  <a:srgbClr val="000000"/>
                </a:solidFill>
                <a:effectLst/>
                <a:latin typeface="Verdana" panose="020B0604030504040204" pitchFamily="34" charset="0"/>
              </a:rPr>
              <a:t>React only changes what needs to be changed!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a:t>
            </a:fld>
            <a:endParaRPr lang="en-US"/>
          </a:p>
        </p:txBody>
      </p:sp>
    </p:spTree>
    <p:extLst>
      <p:ext uri="{BB962C8B-B14F-4D97-AF65-F5344CB8AC3E}">
        <p14:creationId xmlns:p14="http://schemas.microsoft.com/office/powerpoint/2010/main" val="1664316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31</a:t>
            </a:fld>
            <a:endParaRPr lang="en-US"/>
          </a:p>
        </p:txBody>
      </p:sp>
    </p:spTree>
    <p:extLst>
      <p:ext uri="{BB962C8B-B14F-4D97-AF65-F5344CB8AC3E}">
        <p14:creationId xmlns:p14="http://schemas.microsoft.com/office/powerpoint/2010/main" val="146607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32</a:t>
            </a:fld>
            <a:endParaRPr lang="en-US"/>
          </a:p>
        </p:txBody>
      </p:sp>
    </p:spTree>
    <p:extLst>
      <p:ext uri="{BB962C8B-B14F-4D97-AF65-F5344CB8AC3E}">
        <p14:creationId xmlns:p14="http://schemas.microsoft.com/office/powerpoint/2010/main" val="722903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33</a:t>
            </a:fld>
            <a:endParaRPr lang="en-US"/>
          </a:p>
        </p:txBody>
      </p:sp>
    </p:spTree>
    <p:extLst>
      <p:ext uri="{BB962C8B-B14F-4D97-AF65-F5344CB8AC3E}">
        <p14:creationId xmlns:p14="http://schemas.microsoft.com/office/powerpoint/2010/main" val="1535932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34</a:t>
            </a:fld>
            <a:endParaRPr lang="en-US"/>
          </a:p>
        </p:txBody>
      </p:sp>
    </p:spTree>
    <p:extLst>
      <p:ext uri="{BB962C8B-B14F-4D97-AF65-F5344CB8AC3E}">
        <p14:creationId xmlns:p14="http://schemas.microsoft.com/office/powerpoint/2010/main" val="365913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35</a:t>
            </a:fld>
            <a:endParaRPr lang="en-US"/>
          </a:p>
        </p:txBody>
      </p:sp>
    </p:spTree>
    <p:extLst>
      <p:ext uri="{BB962C8B-B14F-4D97-AF65-F5344CB8AC3E}">
        <p14:creationId xmlns:p14="http://schemas.microsoft.com/office/powerpoint/2010/main" val="240427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That means that when the count changes, a render happens, which then triggers another effect.</a:t>
            </a:r>
          </a:p>
          <a:p>
            <a:pPr algn="l"/>
            <a:r>
              <a:rPr lang="en-US" b="0" i="0" dirty="0">
                <a:solidFill>
                  <a:srgbClr val="000000"/>
                </a:solidFill>
                <a:effectLst/>
                <a:latin typeface="Verdana" panose="020B0604030504040204" pitchFamily="34" charset="0"/>
              </a:rPr>
              <a:t>There are several ways to control when side effects run</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36</a:t>
            </a:fld>
            <a:endParaRPr lang="en-US"/>
          </a:p>
        </p:txBody>
      </p:sp>
    </p:spTree>
    <p:extLst>
      <p:ext uri="{BB962C8B-B14F-4D97-AF65-F5344CB8AC3E}">
        <p14:creationId xmlns:p14="http://schemas.microsoft.com/office/powerpoint/2010/main" val="1681561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That means that when the count changes, a render happens, which then triggers another effect.</a:t>
            </a:r>
          </a:p>
          <a:p>
            <a:pPr algn="l"/>
            <a:r>
              <a:rPr lang="en-US" b="0" i="0" dirty="0">
                <a:solidFill>
                  <a:srgbClr val="000000"/>
                </a:solidFill>
                <a:effectLst/>
                <a:latin typeface="Verdana" panose="020B0604030504040204" pitchFamily="34" charset="0"/>
              </a:rPr>
              <a:t>There are several ways to control when side effects run</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37</a:t>
            </a:fld>
            <a:endParaRPr lang="en-US"/>
          </a:p>
        </p:txBody>
      </p:sp>
    </p:spTree>
    <p:extLst>
      <p:ext uri="{BB962C8B-B14F-4D97-AF65-F5344CB8AC3E}">
        <p14:creationId xmlns:p14="http://schemas.microsoft.com/office/powerpoint/2010/main" val="117819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That means that when the count changes, a render happens, which then triggers another effect.</a:t>
            </a:r>
          </a:p>
          <a:p>
            <a:pPr algn="l"/>
            <a:r>
              <a:rPr lang="en-US" b="0" i="0" dirty="0">
                <a:solidFill>
                  <a:srgbClr val="000000"/>
                </a:solidFill>
                <a:effectLst/>
                <a:latin typeface="Verdana" panose="020B0604030504040204" pitchFamily="34" charset="0"/>
              </a:rPr>
              <a:t>There are several ways to control when side effects run</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38</a:t>
            </a:fld>
            <a:endParaRPr lang="en-US"/>
          </a:p>
        </p:txBody>
      </p:sp>
    </p:spTree>
    <p:extLst>
      <p:ext uri="{BB962C8B-B14F-4D97-AF65-F5344CB8AC3E}">
        <p14:creationId xmlns:p14="http://schemas.microsoft.com/office/powerpoint/2010/main" val="134945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39</a:t>
            </a:fld>
            <a:endParaRPr lang="en-US"/>
          </a:p>
        </p:txBody>
      </p:sp>
    </p:spTree>
    <p:extLst>
      <p:ext uri="{BB962C8B-B14F-4D97-AF65-F5344CB8AC3E}">
        <p14:creationId xmlns:p14="http://schemas.microsoft.com/office/powerpoint/2010/main" val="2846763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40</a:t>
            </a:fld>
            <a:endParaRPr lang="en-US"/>
          </a:p>
        </p:txBody>
      </p:sp>
    </p:spTree>
    <p:extLst>
      <p:ext uri="{BB962C8B-B14F-4D97-AF65-F5344CB8AC3E}">
        <p14:creationId xmlns:p14="http://schemas.microsoft.com/office/powerpoint/2010/main" val="52675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0D0D0D"/>
                </a:solidFill>
                <a:effectLst/>
                <a:latin typeface="Söhne"/>
              </a:rPr>
              <a:t>ReactDOM</a:t>
            </a:r>
            <a:r>
              <a:rPr lang="en-US" b="0" i="0" dirty="0">
                <a:solidFill>
                  <a:srgbClr val="0D0D0D"/>
                </a:solidFill>
                <a:effectLst/>
                <a:latin typeface="Söhne"/>
              </a:rPr>
              <a:t>: </a:t>
            </a:r>
            <a:r>
              <a:rPr lang="en-US" b="0" i="0" dirty="0" err="1">
                <a:solidFill>
                  <a:srgbClr val="0D0D0D"/>
                </a:solidFill>
                <a:effectLst/>
                <a:latin typeface="Söhne"/>
              </a:rPr>
              <a:t>ReactDOM</a:t>
            </a:r>
            <a:r>
              <a:rPr lang="en-US" b="0" i="0" dirty="0">
                <a:solidFill>
                  <a:srgbClr val="0D0D0D"/>
                </a:solidFill>
                <a:effectLst/>
                <a:latin typeface="Söhne"/>
              </a:rPr>
              <a:t> is a package in React responsible for rendering React components into the DOM (Document Object Model). It provides methods for interacting with the DOM, such as rendering components, updating component states, and handling events.</a:t>
            </a:r>
          </a:p>
          <a:p>
            <a:r>
              <a:rPr lang="en-US" b="1" i="0" dirty="0" err="1">
                <a:solidFill>
                  <a:srgbClr val="0D0D0D"/>
                </a:solidFill>
                <a:effectLst/>
                <a:latin typeface="Söhne"/>
              </a:rPr>
              <a:t>createRoot</a:t>
            </a:r>
            <a:r>
              <a:rPr lang="en-US" b="0" i="0" dirty="0">
                <a:solidFill>
                  <a:srgbClr val="0D0D0D"/>
                </a:solidFill>
                <a:effectLst/>
                <a:latin typeface="Söhne"/>
              </a:rPr>
              <a:t>: </a:t>
            </a:r>
            <a:r>
              <a:rPr lang="en-US" dirty="0" err="1"/>
              <a:t>createRoot</a:t>
            </a:r>
            <a:r>
              <a:rPr lang="en-US" b="0" i="0" dirty="0">
                <a:solidFill>
                  <a:srgbClr val="0D0D0D"/>
                </a:solidFill>
                <a:effectLst/>
                <a:latin typeface="Söhne"/>
              </a:rPr>
              <a:t> is a method introduced in React 18. It allows you to create a root for rendering React components inside a browser DOM node. This method initializes a new React root and returns an object representing it.</a:t>
            </a:r>
          </a:p>
          <a:p>
            <a:r>
              <a:rPr lang="en-US" dirty="0" err="1"/>
              <a:t>ReactDOM.createRoot</a:t>
            </a:r>
            <a:r>
              <a:rPr lang="en-US" dirty="0"/>
              <a:t>(container)</a:t>
            </a:r>
            <a:r>
              <a:rPr lang="en-US" b="0" i="0" dirty="0">
                <a:solidFill>
                  <a:srgbClr val="0D0D0D"/>
                </a:solidFill>
                <a:effectLst/>
                <a:latin typeface="Söhne"/>
              </a:rPr>
              <a:t> creates a new React root in the specified container (DOM node), enabling the rendering of React components within that container.</a:t>
            </a:r>
            <a:endParaRPr lang="en-US" dirty="0"/>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a:t>
            </a:fld>
            <a:endParaRPr lang="en-US"/>
          </a:p>
        </p:txBody>
      </p:sp>
    </p:spTree>
    <p:extLst>
      <p:ext uri="{BB962C8B-B14F-4D97-AF65-F5344CB8AC3E}">
        <p14:creationId xmlns:p14="http://schemas.microsoft.com/office/powerpoint/2010/main" val="3630734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41</a:t>
            </a:fld>
            <a:endParaRPr lang="en-US"/>
          </a:p>
        </p:txBody>
      </p:sp>
    </p:spTree>
    <p:extLst>
      <p:ext uri="{BB962C8B-B14F-4D97-AF65-F5344CB8AC3E}">
        <p14:creationId xmlns:p14="http://schemas.microsoft.com/office/powerpoint/2010/main" val="3044981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42</a:t>
            </a:fld>
            <a:endParaRPr lang="en-US"/>
          </a:p>
        </p:txBody>
      </p:sp>
    </p:spTree>
    <p:extLst>
      <p:ext uri="{BB962C8B-B14F-4D97-AF65-F5344CB8AC3E}">
        <p14:creationId xmlns:p14="http://schemas.microsoft.com/office/powerpoint/2010/main" val="866014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43</a:t>
            </a:fld>
            <a:endParaRPr lang="en-US"/>
          </a:p>
        </p:txBody>
      </p:sp>
    </p:spTree>
    <p:extLst>
      <p:ext uri="{BB962C8B-B14F-4D97-AF65-F5344CB8AC3E}">
        <p14:creationId xmlns:p14="http://schemas.microsoft.com/office/powerpoint/2010/main" val="46585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44</a:t>
            </a:fld>
            <a:endParaRPr lang="en-US"/>
          </a:p>
        </p:txBody>
      </p:sp>
    </p:spTree>
    <p:extLst>
      <p:ext uri="{BB962C8B-B14F-4D97-AF65-F5344CB8AC3E}">
        <p14:creationId xmlns:p14="http://schemas.microsoft.com/office/powerpoint/2010/main" val="2334698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In React, the </a:t>
            </a:r>
            <a:r>
              <a:rPr lang="en-US" b="1" dirty="0"/>
              <a:t>ref</a:t>
            </a:r>
            <a:r>
              <a:rPr lang="en-US" b="0" i="0" dirty="0">
                <a:solidFill>
                  <a:srgbClr val="0D0D0D"/>
                </a:solidFill>
                <a:effectLst/>
                <a:latin typeface="Söhne"/>
              </a:rPr>
              <a:t> attribute allows you to obtain a reference to a DOM element that is rendered by a React component. </a:t>
            </a:r>
          </a:p>
          <a:p>
            <a:r>
              <a:rPr lang="en-US" b="1" i="0" dirty="0">
                <a:solidFill>
                  <a:srgbClr val="0D0D0D"/>
                </a:solidFill>
                <a:effectLst/>
                <a:latin typeface="Söhne"/>
              </a:rPr>
              <a:t>This reference can then be used to interact with the DOM element </a:t>
            </a:r>
            <a:r>
              <a:rPr lang="en-US" b="0" i="0" dirty="0">
                <a:solidFill>
                  <a:srgbClr val="0D0D0D"/>
                </a:solidFill>
                <a:effectLst/>
                <a:latin typeface="Söhne"/>
              </a:rPr>
              <a:t>imperatively, </a:t>
            </a:r>
            <a:r>
              <a:rPr lang="en-US" b="1" i="0" dirty="0">
                <a:solidFill>
                  <a:srgbClr val="0D0D0D"/>
                </a:solidFill>
                <a:effectLst/>
                <a:latin typeface="Söhne"/>
              </a:rPr>
              <a:t>such as focusing the input, measuring its dimensions</a:t>
            </a:r>
            <a:r>
              <a:rPr lang="en-US" b="0" i="0" dirty="0">
                <a:solidFill>
                  <a:srgbClr val="0D0D0D"/>
                </a:solidFill>
                <a:effectLst/>
                <a:latin typeface="Söhne"/>
              </a:rPr>
              <a:t>, or </a:t>
            </a:r>
            <a:r>
              <a:rPr lang="en-US" b="1" i="0" dirty="0">
                <a:solidFill>
                  <a:srgbClr val="0D0D0D"/>
                </a:solidFill>
                <a:effectLst/>
                <a:latin typeface="Söhne"/>
              </a:rPr>
              <a:t>accessing its properties</a:t>
            </a:r>
            <a:r>
              <a:rPr lang="en-US" b="0" i="0" dirty="0">
                <a:solidFill>
                  <a:srgbClr val="0D0D0D"/>
                </a:solidFill>
                <a:effectLst/>
                <a:latin typeface="Söhne"/>
              </a:rPr>
              <a:t>. In this example, when the button is clicked, the </a:t>
            </a:r>
            <a:r>
              <a:rPr lang="en-US" b="1" dirty="0" err="1"/>
              <a:t>focusInput</a:t>
            </a:r>
            <a:r>
              <a:rPr lang="en-US" b="0" i="0" dirty="0">
                <a:solidFill>
                  <a:srgbClr val="0D0D0D"/>
                </a:solidFill>
                <a:effectLst/>
                <a:latin typeface="Söhne"/>
              </a:rPr>
              <a:t> function is called, which focuses the input element using </a:t>
            </a:r>
            <a:r>
              <a:rPr lang="en-US" b="1" dirty="0" err="1"/>
              <a:t>inputRef.current.focus</a:t>
            </a:r>
            <a:r>
              <a:rPr lang="en-US" b="1" dirty="0"/>
              <a:t>()</a:t>
            </a:r>
            <a:r>
              <a:rPr lang="en-US" b="1" i="0" dirty="0">
                <a:solidFill>
                  <a:srgbClr val="0D0D0D"/>
                </a:solidFill>
                <a:effectLst/>
                <a:latin typeface="Söhne"/>
              </a:rPr>
              <a:t>. </a:t>
            </a:r>
            <a:r>
              <a:rPr lang="en-US" b="0" i="0" dirty="0">
                <a:solidFill>
                  <a:srgbClr val="0D0D0D"/>
                </a:solidFill>
                <a:effectLst/>
                <a:latin typeface="Söhne"/>
              </a:rPr>
              <a:t>This allows us to imperatively interact with the input element without needing to rely on </a:t>
            </a:r>
            <a:r>
              <a:rPr lang="en-US" b="0" i="0" dirty="0" err="1">
                <a:solidFill>
                  <a:srgbClr val="0D0D0D"/>
                </a:solidFill>
                <a:effectLst/>
                <a:latin typeface="Söhne"/>
              </a:rPr>
              <a:t>React's</a:t>
            </a:r>
            <a:r>
              <a:rPr lang="en-US" b="0" i="0" dirty="0">
                <a:solidFill>
                  <a:srgbClr val="0D0D0D"/>
                </a:solidFill>
                <a:effectLst/>
                <a:latin typeface="Söhne"/>
              </a:rPr>
              <a:t> state management or event handling.</a:t>
            </a:r>
            <a:endParaRPr lang="en-US" dirty="0"/>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45</a:t>
            </a:fld>
            <a:endParaRPr lang="en-US"/>
          </a:p>
        </p:txBody>
      </p:sp>
    </p:spTree>
    <p:extLst>
      <p:ext uri="{BB962C8B-B14F-4D97-AF65-F5344CB8AC3E}">
        <p14:creationId xmlns:p14="http://schemas.microsoft.com/office/powerpoint/2010/main" val="928831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46</a:t>
            </a:fld>
            <a:endParaRPr lang="en-US"/>
          </a:p>
        </p:txBody>
      </p:sp>
    </p:spTree>
    <p:extLst>
      <p:ext uri="{BB962C8B-B14F-4D97-AF65-F5344CB8AC3E}">
        <p14:creationId xmlns:p14="http://schemas.microsoft.com/office/powerpoint/2010/main" val="108383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47</a:t>
            </a:fld>
            <a:endParaRPr lang="en-US"/>
          </a:p>
        </p:txBody>
      </p:sp>
    </p:spTree>
    <p:extLst>
      <p:ext uri="{BB962C8B-B14F-4D97-AF65-F5344CB8AC3E}">
        <p14:creationId xmlns:p14="http://schemas.microsoft.com/office/powerpoint/2010/main" val="203912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48</a:t>
            </a:fld>
            <a:endParaRPr lang="en-US"/>
          </a:p>
        </p:txBody>
      </p:sp>
    </p:spTree>
    <p:extLst>
      <p:ext uri="{BB962C8B-B14F-4D97-AF65-F5344CB8AC3E}">
        <p14:creationId xmlns:p14="http://schemas.microsoft.com/office/powerpoint/2010/main" val="388439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We define a reducer function that takes the current state and an action, and returns the new state based on that action.</a:t>
            </a:r>
          </a:p>
          <a:p>
            <a:pPr algn="l">
              <a:buFont typeface="Arial" panose="020B0604020202020204" pitchFamily="34" charset="0"/>
              <a:buChar char="•"/>
            </a:pPr>
            <a:r>
              <a:rPr lang="en-US" b="0" i="0" dirty="0">
                <a:solidFill>
                  <a:srgbClr val="0D0D0D"/>
                </a:solidFill>
                <a:effectLst/>
                <a:latin typeface="Söhne"/>
              </a:rPr>
              <a:t>We use </a:t>
            </a:r>
            <a:r>
              <a:rPr lang="en-US" b="1" i="0" dirty="0" err="1">
                <a:solidFill>
                  <a:srgbClr val="0D0D0D"/>
                </a:solidFill>
                <a:effectLst/>
                <a:latin typeface="Söhne"/>
              </a:rPr>
              <a:t>useReducer</a:t>
            </a:r>
            <a:r>
              <a:rPr lang="en-US" b="0" i="0" dirty="0">
                <a:solidFill>
                  <a:srgbClr val="0D0D0D"/>
                </a:solidFill>
                <a:effectLst/>
                <a:latin typeface="Söhne"/>
              </a:rPr>
              <a:t> to initialize the state with an initial value ({ count: 0 }) and the reducer function.</a:t>
            </a:r>
          </a:p>
          <a:p>
            <a:pPr algn="l">
              <a:buFont typeface="Arial" panose="020B0604020202020204" pitchFamily="34" charset="0"/>
              <a:buChar char="•"/>
            </a:pPr>
            <a:r>
              <a:rPr lang="en-US" b="0" i="0" dirty="0">
                <a:solidFill>
                  <a:srgbClr val="0D0D0D"/>
                </a:solidFill>
                <a:effectLst/>
                <a:latin typeface="Söhne"/>
              </a:rPr>
              <a:t>We dispatch actions ({ type: 'INCREMENT' } and { type: 'DECREMENT' }) to update the state.</a:t>
            </a:r>
          </a:p>
          <a:p>
            <a:pPr algn="l">
              <a:buFont typeface="Arial" panose="020B0604020202020204" pitchFamily="34" charset="0"/>
              <a:buChar char="•"/>
            </a:pPr>
            <a:r>
              <a:rPr lang="en-US" b="0" i="0" dirty="0">
                <a:solidFill>
                  <a:srgbClr val="0D0D0D"/>
                </a:solidFill>
                <a:effectLst/>
                <a:latin typeface="Söhne"/>
              </a:rPr>
              <a:t>React manages the state for us based on the actions dispatched.</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49</a:t>
            </a:fld>
            <a:endParaRPr lang="en-US"/>
          </a:p>
        </p:txBody>
      </p:sp>
    </p:spTree>
    <p:extLst>
      <p:ext uri="{BB962C8B-B14F-4D97-AF65-F5344CB8AC3E}">
        <p14:creationId xmlns:p14="http://schemas.microsoft.com/office/powerpoint/2010/main" val="282461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The first argument is the callback function that you want to </a:t>
            </a:r>
            <a:r>
              <a:rPr lang="en-US" b="0" i="0" dirty="0" err="1">
                <a:solidFill>
                  <a:srgbClr val="0D0D0D"/>
                </a:solidFill>
                <a:effectLst/>
                <a:latin typeface="Söhne"/>
              </a:rPr>
              <a:t>memoize</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The second argument is an array of dependencies. These dependencies are used to determine when the </a:t>
            </a:r>
            <a:r>
              <a:rPr lang="en-US" b="0" i="0" dirty="0" err="1">
                <a:solidFill>
                  <a:srgbClr val="0D0D0D"/>
                </a:solidFill>
                <a:effectLst/>
                <a:latin typeface="Söhne"/>
              </a:rPr>
              <a:t>memoized</a:t>
            </a:r>
            <a:r>
              <a:rPr lang="en-US" b="0" i="0" dirty="0">
                <a:solidFill>
                  <a:srgbClr val="0D0D0D"/>
                </a:solidFill>
                <a:effectLst/>
                <a:latin typeface="Söhne"/>
              </a:rPr>
              <a:t> callback should be recalculated. If any of the dependencies change, React will recalculate the </a:t>
            </a:r>
            <a:r>
              <a:rPr lang="en-US" b="0" i="0" dirty="0" err="1">
                <a:solidFill>
                  <a:srgbClr val="0D0D0D"/>
                </a:solidFill>
                <a:effectLst/>
                <a:latin typeface="Söhne"/>
              </a:rPr>
              <a:t>memoized</a:t>
            </a:r>
            <a:r>
              <a:rPr lang="en-US" b="0" i="0" dirty="0">
                <a:solidFill>
                  <a:srgbClr val="0D0D0D"/>
                </a:solidFill>
                <a:effectLst/>
                <a:latin typeface="Söhne"/>
              </a:rPr>
              <a:t> callback. If the dependencies remain the same, React will return the </a:t>
            </a:r>
            <a:r>
              <a:rPr lang="en-US" b="0" i="0" dirty="0" err="1">
                <a:solidFill>
                  <a:srgbClr val="0D0D0D"/>
                </a:solidFill>
                <a:effectLst/>
                <a:latin typeface="Söhne"/>
              </a:rPr>
              <a:t>memoized</a:t>
            </a:r>
            <a:r>
              <a:rPr lang="en-US" b="0" i="0" dirty="0">
                <a:solidFill>
                  <a:srgbClr val="0D0D0D"/>
                </a:solidFill>
                <a:effectLst/>
                <a:latin typeface="Söhne"/>
              </a:rPr>
              <a:t> version of the callback</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50</a:t>
            </a:fld>
            <a:endParaRPr lang="en-US"/>
          </a:p>
        </p:txBody>
      </p:sp>
    </p:spTree>
    <p:extLst>
      <p:ext uri="{BB962C8B-B14F-4D97-AF65-F5344CB8AC3E}">
        <p14:creationId xmlns:p14="http://schemas.microsoft.com/office/powerpoint/2010/main" val="24277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JSX stands for JavaScript XML.</a:t>
            </a:r>
          </a:p>
          <a:p>
            <a:pPr algn="l"/>
            <a:r>
              <a:rPr lang="en-US" b="0" i="0" dirty="0">
                <a:solidFill>
                  <a:srgbClr val="000000"/>
                </a:solidFill>
                <a:effectLst/>
                <a:latin typeface="Verdana" panose="020B0604030504040204" pitchFamily="34" charset="0"/>
              </a:rPr>
              <a:t>JSX allows us to write HTML in React.</a:t>
            </a:r>
          </a:p>
          <a:p>
            <a:pPr algn="l"/>
            <a:r>
              <a:rPr lang="en-US" b="0" i="0" dirty="0">
                <a:solidFill>
                  <a:srgbClr val="000000"/>
                </a:solidFill>
                <a:effectLst/>
                <a:latin typeface="Verdana" panose="020B0604030504040204" pitchFamily="34" charset="0"/>
              </a:rPr>
              <a:t>JSX makes it easier to write and add HTML in React</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a:t>
            </a:fld>
            <a:endParaRPr lang="en-US"/>
          </a:p>
        </p:txBody>
      </p:sp>
    </p:spTree>
    <p:extLst>
      <p:ext uri="{BB962C8B-B14F-4D97-AF65-F5344CB8AC3E}">
        <p14:creationId xmlns:p14="http://schemas.microsoft.com/office/powerpoint/2010/main" val="2318420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51</a:t>
            </a:fld>
            <a:endParaRPr lang="en-US"/>
          </a:p>
        </p:txBody>
      </p:sp>
    </p:spTree>
    <p:extLst>
      <p:ext uri="{BB962C8B-B14F-4D97-AF65-F5344CB8AC3E}">
        <p14:creationId xmlns:p14="http://schemas.microsoft.com/office/powerpoint/2010/main" val="4025003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52</a:t>
            </a:fld>
            <a:endParaRPr lang="en-US"/>
          </a:p>
        </p:txBody>
      </p:sp>
    </p:spTree>
    <p:extLst>
      <p:ext uri="{BB962C8B-B14F-4D97-AF65-F5344CB8AC3E}">
        <p14:creationId xmlns:p14="http://schemas.microsoft.com/office/powerpoint/2010/main" val="804189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53</a:t>
            </a:fld>
            <a:endParaRPr lang="en-US"/>
          </a:p>
        </p:txBody>
      </p:sp>
    </p:spTree>
    <p:extLst>
      <p:ext uri="{BB962C8B-B14F-4D97-AF65-F5344CB8AC3E}">
        <p14:creationId xmlns:p14="http://schemas.microsoft.com/office/powerpoint/2010/main" val="3376985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One reason to use </a:t>
            </a:r>
            <a:r>
              <a:rPr lang="en-US" dirty="0" err="1"/>
              <a:t>useCallback</a:t>
            </a:r>
            <a:r>
              <a:rPr lang="en-US" b="0" i="0" dirty="0">
                <a:solidFill>
                  <a:srgbClr val="000000"/>
                </a:solidFill>
                <a:effectLst/>
                <a:latin typeface="Verdana" panose="020B0604030504040204" pitchFamily="34" charset="0"/>
              </a:rPr>
              <a:t> is to prevent a component from re-rendering unless its props have changed.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54</a:t>
            </a:fld>
            <a:endParaRPr lang="en-US"/>
          </a:p>
        </p:txBody>
      </p:sp>
    </p:spTree>
    <p:extLst>
      <p:ext uri="{BB962C8B-B14F-4D97-AF65-F5344CB8AC3E}">
        <p14:creationId xmlns:p14="http://schemas.microsoft.com/office/powerpoint/2010/main" val="4079413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One reason to use </a:t>
            </a:r>
            <a:r>
              <a:rPr lang="en-US" dirty="0" err="1"/>
              <a:t>useCallback</a:t>
            </a:r>
            <a:r>
              <a:rPr lang="en-US" b="0" i="0" dirty="0">
                <a:solidFill>
                  <a:srgbClr val="000000"/>
                </a:solidFill>
                <a:effectLst/>
                <a:latin typeface="Verdana" panose="020B0604030504040204" pitchFamily="34" charset="0"/>
              </a:rPr>
              <a:t> is to prevent a component from re-rendering unless its props have changed.</a:t>
            </a:r>
          </a:p>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55</a:t>
            </a:fld>
            <a:endParaRPr lang="en-US"/>
          </a:p>
        </p:txBody>
      </p:sp>
    </p:spTree>
    <p:extLst>
      <p:ext uri="{BB962C8B-B14F-4D97-AF65-F5344CB8AC3E}">
        <p14:creationId xmlns:p14="http://schemas.microsoft.com/office/powerpoint/2010/main" val="55372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HMR stands for Hot Module Replacement. It's a feature provided by development tools like Webpack, Parcel, and React Fast Refresh that allows you to update code changes in your application without needing to do a full page reload or lose the current state of your application</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11</a:t>
            </a:fld>
            <a:endParaRPr lang="en-US"/>
          </a:p>
        </p:txBody>
      </p:sp>
    </p:spTree>
    <p:extLst>
      <p:ext uri="{BB962C8B-B14F-4D97-AF65-F5344CB8AC3E}">
        <p14:creationId xmlns:p14="http://schemas.microsoft.com/office/powerpoint/2010/main" val="27456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content dynamically </a:t>
            </a:r>
          </a:p>
        </p:txBody>
      </p:sp>
      <p:sp>
        <p:nvSpPr>
          <p:cNvPr id="4" name="Slide Number Placeholder 3"/>
          <p:cNvSpPr>
            <a:spLocks noGrp="1"/>
          </p:cNvSpPr>
          <p:nvPr>
            <p:ph type="sldNum" sz="quarter" idx="5"/>
          </p:nvPr>
        </p:nvSpPr>
        <p:spPr/>
        <p:txBody>
          <a:bodyPr/>
          <a:lstStyle/>
          <a:p>
            <a:fld id="{AAE9A817-9AE9-4A73-9138-07DB8E1A8EBC}" type="slidenum">
              <a:rPr lang="en-US" smtClean="0"/>
              <a:t>15</a:t>
            </a:fld>
            <a:endParaRPr lang="en-US"/>
          </a:p>
        </p:txBody>
      </p:sp>
    </p:spTree>
    <p:extLst>
      <p:ext uri="{BB962C8B-B14F-4D97-AF65-F5344CB8AC3E}">
        <p14:creationId xmlns:p14="http://schemas.microsoft.com/office/powerpoint/2010/main" val="121214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18</a:t>
            </a:fld>
            <a:endParaRPr lang="en-US"/>
          </a:p>
        </p:txBody>
      </p:sp>
    </p:spTree>
    <p:extLst>
      <p:ext uri="{BB962C8B-B14F-4D97-AF65-F5344CB8AC3E}">
        <p14:creationId xmlns:p14="http://schemas.microsoft.com/office/powerpoint/2010/main" val="17597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19</a:t>
            </a:fld>
            <a:endParaRPr lang="en-US"/>
          </a:p>
        </p:txBody>
      </p:sp>
    </p:spTree>
    <p:extLst>
      <p:ext uri="{BB962C8B-B14F-4D97-AF65-F5344CB8AC3E}">
        <p14:creationId xmlns:p14="http://schemas.microsoft.com/office/powerpoint/2010/main" val="116098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t>20</a:t>
            </a:fld>
            <a:endParaRPr lang="en-US"/>
          </a:p>
        </p:txBody>
      </p:sp>
    </p:spTree>
    <p:extLst>
      <p:ext uri="{BB962C8B-B14F-4D97-AF65-F5344CB8AC3E}">
        <p14:creationId xmlns:p14="http://schemas.microsoft.com/office/powerpoint/2010/main" val="262894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3250-03F4-473E-A42C-F756A5F2B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3D2FFB-C9F7-42F9-A035-1A8D5745C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27D48-C6FB-41B5-AF7C-11D0FCAB6C52}"/>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9878EA80-29BC-4EA4-ADF9-E25928897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2E0FB-280F-4E39-8C55-BB4149952EAD}"/>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13185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58ED-95D1-4938-AEA0-19546AA892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886360-9389-463F-8000-B4A33D32E2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43593-26A4-4171-9EA4-62FC06FC0D9D}"/>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D2040B2B-6190-46D9-9456-49572E7A8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86983-A8EE-4171-BC65-BACF2638E183}"/>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147078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027D8F-8017-46D4-9765-959D356044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42F742-12BB-4196-8E08-B4372D9974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9BADA-FBF0-41BA-BD9E-DA7B1C7F464E}"/>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BF085C55-4779-462D-ACB1-C49815C3D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A62A1-2796-49F4-8A9A-EBCE2E1608E3}"/>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51701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58B8-28BC-48B6-BA8C-1DB61CE45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C3C53E-6828-4D57-B118-3E52F1BE5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C9992-D529-454C-962D-508FB0622704}"/>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4192958C-B771-46E9-B117-14B94F6BA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B9D65-D55B-46ED-BCF0-B4E49A5634B4}"/>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378612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08C-ADED-42CC-BE13-912242D29C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B611AF-B8A6-4355-A13F-2E73B869A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1CAE4-543C-4FA9-BF43-39EDF4986C8A}"/>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9CAC7CFD-E992-4BF5-8171-3EF3D620B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B74EB-E89D-4973-AE58-BE992A144D46}"/>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70514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F3B0-89FA-4835-85B4-94735B82F9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B9A68-29CA-4279-B692-012278798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20485-B4D0-417E-A39F-8E8BDEC4A8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4ECB75-DDF0-4B6C-95F7-070157D1AEFC}"/>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6" name="Footer Placeholder 5">
            <a:extLst>
              <a:ext uri="{FF2B5EF4-FFF2-40B4-BE49-F238E27FC236}">
                <a16:creationId xmlns:a16="http://schemas.microsoft.com/office/drawing/2014/main" id="{FCCC4C50-CD37-44E8-BD89-D3F7EA58C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9CA9-BAEF-4D8D-ACC3-777C11DEDD8B}"/>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58643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F94B-F8DB-459C-AB85-BB1101FF3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94B7F4-680A-4F8D-9084-0F82DDA417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DC3210-6D5B-478A-9400-9D5AF224C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90166-2410-4FFB-8232-0880034C7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62ECA5-0A8A-456D-AA4C-DB8CDB01E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3150C-DCF9-4E7B-97D8-B2021164D20A}"/>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8" name="Footer Placeholder 7">
            <a:extLst>
              <a:ext uri="{FF2B5EF4-FFF2-40B4-BE49-F238E27FC236}">
                <a16:creationId xmlns:a16="http://schemas.microsoft.com/office/drawing/2014/main" id="{56F3EDCA-A167-40E0-99AF-29FD4B308A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2A4F1D-617A-4B95-B28D-181A585E4998}"/>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223638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06C4-38AB-4D9C-BD88-55C0E7D2DD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C5DC22-8D36-4483-88C2-56C56988EE37}"/>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4" name="Footer Placeholder 3">
            <a:extLst>
              <a:ext uri="{FF2B5EF4-FFF2-40B4-BE49-F238E27FC236}">
                <a16:creationId xmlns:a16="http://schemas.microsoft.com/office/drawing/2014/main" id="{0DEEDD42-09F7-48C9-968D-4F62C8085D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A1F71-EC43-4414-820D-D892507017C6}"/>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133305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5CA59-6E79-4B56-B9C1-C17C2C8087FD}"/>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3" name="Footer Placeholder 2">
            <a:extLst>
              <a:ext uri="{FF2B5EF4-FFF2-40B4-BE49-F238E27FC236}">
                <a16:creationId xmlns:a16="http://schemas.microsoft.com/office/drawing/2014/main" id="{3EEBFAE2-0B80-44C0-B9CA-7E84E63BC9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A6AC2D-AFE5-43CD-939F-81E3C8C6E2F6}"/>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60100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3985-29D2-407F-9ED0-110F95F45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7D1F7-0123-45B4-8DA5-7B74056DB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B5F624-89AC-4C2C-9E7C-C9A2F6128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52AF9-9185-4A55-B421-B430DE34595F}"/>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6" name="Footer Placeholder 5">
            <a:extLst>
              <a:ext uri="{FF2B5EF4-FFF2-40B4-BE49-F238E27FC236}">
                <a16:creationId xmlns:a16="http://schemas.microsoft.com/office/drawing/2014/main" id="{231A04E9-0D8E-41B3-B983-8552C140BF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DC7F4-99D6-4BEE-A90C-9258897CB3A5}"/>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1991649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F7D1-B353-4AF7-BB67-2F629A667B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1136F-401A-434F-A54C-71D5E1666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F9BD4E-6828-4FFE-88B3-33A9FB252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AD42E-FA0E-4E2E-95D8-3E00CC8D3430}"/>
              </a:ext>
            </a:extLst>
          </p:cNvPr>
          <p:cNvSpPr>
            <a:spLocks noGrp="1"/>
          </p:cNvSpPr>
          <p:nvPr>
            <p:ph type="dt" sz="half" idx="10"/>
          </p:nvPr>
        </p:nvSpPr>
        <p:spPr/>
        <p:txBody>
          <a:bodyPr/>
          <a:lstStyle/>
          <a:p>
            <a:fld id="{45BFB224-6473-4EC1-9C21-607EBC866144}" type="datetimeFigureOut">
              <a:rPr lang="en-US" smtClean="0"/>
              <a:t>3/12/2024</a:t>
            </a:fld>
            <a:endParaRPr lang="en-US"/>
          </a:p>
        </p:txBody>
      </p:sp>
      <p:sp>
        <p:nvSpPr>
          <p:cNvPr id="6" name="Footer Placeholder 5">
            <a:extLst>
              <a:ext uri="{FF2B5EF4-FFF2-40B4-BE49-F238E27FC236}">
                <a16:creationId xmlns:a16="http://schemas.microsoft.com/office/drawing/2014/main" id="{A463E4F8-0BBE-4BE3-B0F0-AF9D824436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C5630-228C-4C6D-B05E-4C4E02D20105}"/>
              </a:ext>
            </a:extLst>
          </p:cNvPr>
          <p:cNvSpPr>
            <a:spLocks noGrp="1"/>
          </p:cNvSpPr>
          <p:nvPr>
            <p:ph type="sldNum" sz="quarter" idx="12"/>
          </p:nvPr>
        </p:nvSpPr>
        <p:spPr/>
        <p:txBody>
          <a:bodyPr/>
          <a:lstStyle/>
          <a:p>
            <a:fld id="{87B2933C-C3BD-41C3-A56B-95242C031C61}" type="slidenum">
              <a:rPr lang="en-US" smtClean="0"/>
              <a:t>‹#›</a:t>
            </a:fld>
            <a:endParaRPr lang="en-US"/>
          </a:p>
        </p:txBody>
      </p:sp>
    </p:spTree>
    <p:extLst>
      <p:ext uri="{BB962C8B-B14F-4D97-AF65-F5344CB8AC3E}">
        <p14:creationId xmlns:p14="http://schemas.microsoft.com/office/powerpoint/2010/main" val="922565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F8B04-963C-489C-A903-B4FF3E3FF3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3298FC-95E0-4802-AE20-B05999448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D0971-12D3-46CB-B221-579F29515D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FB224-6473-4EC1-9C21-607EBC866144}" type="datetimeFigureOut">
              <a:rPr lang="en-US" smtClean="0"/>
              <a:t>3/12/2024</a:t>
            </a:fld>
            <a:endParaRPr lang="en-US"/>
          </a:p>
        </p:txBody>
      </p:sp>
      <p:sp>
        <p:nvSpPr>
          <p:cNvPr id="5" name="Footer Placeholder 4">
            <a:extLst>
              <a:ext uri="{FF2B5EF4-FFF2-40B4-BE49-F238E27FC236}">
                <a16:creationId xmlns:a16="http://schemas.microsoft.com/office/drawing/2014/main" id="{F17A6B20-177A-4844-923F-0252CDBC9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AD1982-0584-4308-A703-A990671BC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2933C-C3BD-41C3-A56B-95242C031C61}" type="slidenum">
              <a:rPr lang="en-US" smtClean="0"/>
              <a:t>‹#›</a:t>
            </a:fld>
            <a:endParaRPr lang="en-US"/>
          </a:p>
        </p:txBody>
      </p:sp>
    </p:spTree>
    <p:extLst>
      <p:ext uri="{BB962C8B-B14F-4D97-AF65-F5344CB8AC3E}">
        <p14:creationId xmlns:p14="http://schemas.microsoft.com/office/powerpoint/2010/main" val="63975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0651-EA23-49D8-A0ED-DF25253992C7}"/>
              </a:ext>
            </a:extLst>
          </p:cNvPr>
          <p:cNvSpPr>
            <a:spLocks noGrp="1"/>
          </p:cNvSpPr>
          <p:nvPr>
            <p:ph type="ctrTitle"/>
          </p:nvPr>
        </p:nvSpPr>
        <p:spPr/>
        <p:txBody>
          <a:bodyPr/>
          <a:lstStyle/>
          <a:p>
            <a:r>
              <a:rPr lang="en-US" dirty="0"/>
              <a:t>MERN STACK</a:t>
            </a:r>
          </a:p>
        </p:txBody>
      </p:sp>
      <p:sp>
        <p:nvSpPr>
          <p:cNvPr id="3" name="Subtitle 2">
            <a:extLst>
              <a:ext uri="{FF2B5EF4-FFF2-40B4-BE49-F238E27FC236}">
                <a16:creationId xmlns:a16="http://schemas.microsoft.com/office/drawing/2014/main" id="{A782519D-7659-45EA-A8D4-9C9FB75D31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2266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React </a:t>
            </a:r>
            <a:r>
              <a:rPr lang="en-US" sz="3200" b="1" dirty="0">
                <a:solidFill>
                  <a:srgbClr val="7030A0"/>
                </a:solidFill>
              </a:rPr>
              <a:t>Components</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23529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solidFill>
                  <a:srgbClr val="7030A0"/>
                </a:solidFill>
              </a:rPr>
              <a:t>Components</a:t>
            </a:r>
            <a:r>
              <a:rPr lang="en-US" sz="2000" dirty="0"/>
              <a:t> are like functions that return HTML elements.</a:t>
            </a:r>
          </a:p>
          <a:p>
            <a:pPr marL="285750" indent="-285750">
              <a:lnSpc>
                <a:spcPct val="150000"/>
              </a:lnSpc>
              <a:buFont typeface="Wingdings" panose="05000000000000000000" pitchFamily="2" charset="2"/>
              <a:buChar char="Ø"/>
            </a:pPr>
            <a:r>
              <a:rPr lang="en-US" sz="2000" dirty="0">
                <a:solidFill>
                  <a:srgbClr val="7030A0"/>
                </a:solidFill>
              </a:rPr>
              <a:t>Components</a:t>
            </a:r>
            <a:r>
              <a:rPr lang="en-US" sz="2000" dirty="0"/>
              <a:t> are independent and reusable.</a:t>
            </a:r>
          </a:p>
          <a:p>
            <a:pPr marL="285750" indent="-285750">
              <a:lnSpc>
                <a:spcPct val="150000"/>
              </a:lnSpc>
              <a:buFont typeface="Wingdings" panose="05000000000000000000" pitchFamily="2" charset="2"/>
              <a:buChar char="Ø"/>
            </a:pPr>
            <a:r>
              <a:rPr lang="en-US" sz="2000" dirty="0">
                <a:solidFill>
                  <a:srgbClr val="7030A0"/>
                </a:solidFill>
              </a:rPr>
              <a:t>Components</a:t>
            </a:r>
            <a:r>
              <a:rPr lang="en-US" sz="2000" dirty="0"/>
              <a:t> come in two types.</a:t>
            </a:r>
          </a:p>
          <a:p>
            <a:pPr marL="742950" lvl="1" indent="-285750">
              <a:lnSpc>
                <a:spcPct val="150000"/>
              </a:lnSpc>
              <a:buFont typeface="Wingdings" panose="05000000000000000000" pitchFamily="2" charset="2"/>
              <a:buChar char="Ø"/>
            </a:pPr>
            <a:r>
              <a:rPr lang="en-US" sz="2000" dirty="0"/>
              <a:t>Class components</a:t>
            </a:r>
          </a:p>
          <a:p>
            <a:pPr marL="742950" lvl="1" indent="-285750">
              <a:lnSpc>
                <a:spcPct val="150000"/>
              </a:lnSpc>
              <a:buFont typeface="Wingdings" panose="05000000000000000000" pitchFamily="2" charset="2"/>
              <a:buChar char="Ø"/>
            </a:pPr>
            <a:r>
              <a:rPr lang="en-US" sz="2000" dirty="0"/>
              <a:t>Function components</a:t>
            </a:r>
          </a:p>
        </p:txBody>
      </p:sp>
      <p:pic>
        <p:nvPicPr>
          <p:cNvPr id="5" name="Picture 4">
            <a:extLst>
              <a:ext uri="{FF2B5EF4-FFF2-40B4-BE49-F238E27FC236}">
                <a16:creationId xmlns:a16="http://schemas.microsoft.com/office/drawing/2014/main" id="{0290FA5F-422D-4CAF-B855-5C8B31000C87}"/>
              </a:ext>
            </a:extLst>
          </p:cNvPr>
          <p:cNvPicPr>
            <a:picLocks noChangeAspect="1"/>
          </p:cNvPicPr>
          <p:nvPr/>
        </p:nvPicPr>
        <p:blipFill>
          <a:blip r:embed="rId2"/>
          <a:stretch>
            <a:fillRect/>
          </a:stretch>
        </p:blipFill>
        <p:spPr>
          <a:xfrm>
            <a:off x="489193" y="3814101"/>
            <a:ext cx="4983065" cy="1849698"/>
          </a:xfrm>
          <a:prstGeom prst="rect">
            <a:avLst/>
          </a:prstGeom>
        </p:spPr>
      </p:pic>
      <p:pic>
        <p:nvPicPr>
          <p:cNvPr id="10" name="Picture 9">
            <a:extLst>
              <a:ext uri="{FF2B5EF4-FFF2-40B4-BE49-F238E27FC236}">
                <a16:creationId xmlns:a16="http://schemas.microsoft.com/office/drawing/2014/main" id="{8C1E2C10-9D0E-43C9-974A-6F66950CB44F}"/>
              </a:ext>
            </a:extLst>
          </p:cNvPr>
          <p:cNvPicPr>
            <a:picLocks noChangeAspect="1"/>
          </p:cNvPicPr>
          <p:nvPr/>
        </p:nvPicPr>
        <p:blipFill>
          <a:blip r:embed="rId3"/>
          <a:stretch>
            <a:fillRect/>
          </a:stretch>
        </p:blipFill>
        <p:spPr>
          <a:xfrm>
            <a:off x="6096000" y="2352484"/>
            <a:ext cx="5773294" cy="1545987"/>
          </a:xfrm>
          <a:prstGeom prst="rect">
            <a:avLst/>
          </a:prstGeom>
        </p:spPr>
      </p:pic>
      <p:sp>
        <p:nvSpPr>
          <p:cNvPr id="12" name="TextBox 11">
            <a:extLst>
              <a:ext uri="{FF2B5EF4-FFF2-40B4-BE49-F238E27FC236}">
                <a16:creationId xmlns:a16="http://schemas.microsoft.com/office/drawing/2014/main" id="{21E47DBB-C5C4-406B-AE49-97E4779C0E11}"/>
              </a:ext>
            </a:extLst>
          </p:cNvPr>
          <p:cNvSpPr txBox="1"/>
          <p:nvPr/>
        </p:nvSpPr>
        <p:spPr>
          <a:xfrm>
            <a:off x="1102865" y="5828428"/>
            <a:ext cx="10055491" cy="707886"/>
          </a:xfrm>
          <a:prstGeom prst="rect">
            <a:avLst/>
          </a:prstGeom>
          <a:noFill/>
        </p:spPr>
        <p:txBody>
          <a:bodyPr wrap="square" rtlCol="0">
            <a:spAutoFit/>
          </a:bodyPr>
          <a:lstStyle/>
          <a:p>
            <a:r>
              <a:rPr lang="en-US" sz="2000" dirty="0"/>
              <a:t>A class component must include the </a:t>
            </a:r>
            <a:r>
              <a:rPr lang="en-US" sz="2000" dirty="0">
                <a:solidFill>
                  <a:srgbClr val="C00000"/>
                </a:solidFill>
              </a:rPr>
              <a:t>extends</a:t>
            </a:r>
            <a:r>
              <a:rPr lang="en-US" sz="2000" dirty="0"/>
              <a:t> </a:t>
            </a:r>
            <a:r>
              <a:rPr lang="en-US" sz="2000" dirty="0" err="1">
                <a:solidFill>
                  <a:srgbClr val="C00000"/>
                </a:solidFill>
              </a:rPr>
              <a:t>React.Component</a:t>
            </a:r>
            <a:r>
              <a:rPr lang="en-US" sz="2000" dirty="0">
                <a:solidFill>
                  <a:srgbClr val="C00000"/>
                </a:solidFill>
              </a:rPr>
              <a:t> </a:t>
            </a:r>
            <a:r>
              <a:rPr lang="en-US" sz="2000" dirty="0"/>
              <a:t>statement.</a:t>
            </a:r>
          </a:p>
          <a:p>
            <a:r>
              <a:rPr lang="en-US" sz="2000" dirty="0"/>
              <a:t>The component also </a:t>
            </a:r>
            <a:r>
              <a:rPr lang="en-US" sz="2000" dirty="0">
                <a:solidFill>
                  <a:srgbClr val="C00000"/>
                </a:solidFill>
              </a:rPr>
              <a:t>requires</a:t>
            </a:r>
            <a:r>
              <a:rPr lang="en-US" sz="2000" dirty="0"/>
              <a:t> a </a:t>
            </a:r>
            <a:r>
              <a:rPr lang="en-US" sz="2000" dirty="0">
                <a:solidFill>
                  <a:srgbClr val="C00000"/>
                </a:solidFill>
              </a:rPr>
              <a:t>render() method</a:t>
            </a:r>
            <a:r>
              <a:rPr lang="en-US" sz="2000" dirty="0"/>
              <a:t>, this method </a:t>
            </a:r>
            <a:r>
              <a:rPr lang="en-US" sz="2000" dirty="0">
                <a:solidFill>
                  <a:srgbClr val="C00000"/>
                </a:solidFill>
              </a:rPr>
              <a:t>returns HTML</a:t>
            </a:r>
            <a:r>
              <a:rPr lang="en-US" sz="2000" dirty="0"/>
              <a:t>.</a:t>
            </a:r>
          </a:p>
        </p:txBody>
      </p:sp>
    </p:spTree>
    <p:extLst>
      <p:ext uri="{BB962C8B-B14F-4D97-AF65-F5344CB8AC3E}">
        <p14:creationId xmlns:p14="http://schemas.microsoft.com/office/powerpoint/2010/main" val="342587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Install </a:t>
            </a:r>
            <a:r>
              <a:rPr lang="en-US" sz="3200" b="1" dirty="0">
                <a:solidFill>
                  <a:srgbClr val="7030A0"/>
                </a:solidFill>
              </a:rPr>
              <a:t>Bootstrap </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235295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err="1">
                <a:solidFill>
                  <a:srgbClr val="7030A0"/>
                </a:solidFill>
              </a:rPr>
              <a:t>Npm</a:t>
            </a:r>
            <a:r>
              <a:rPr lang="en-US" sz="2000" dirty="0">
                <a:solidFill>
                  <a:srgbClr val="7030A0"/>
                </a:solidFill>
              </a:rPr>
              <a:t> </a:t>
            </a:r>
            <a:r>
              <a:rPr lang="en-US" sz="2000" dirty="0" err="1">
                <a:solidFill>
                  <a:srgbClr val="7030A0"/>
                </a:solidFill>
              </a:rPr>
              <a:t>i</a:t>
            </a:r>
            <a:r>
              <a:rPr lang="en-US" sz="2000" dirty="0">
                <a:solidFill>
                  <a:srgbClr val="7030A0"/>
                </a:solidFill>
              </a:rPr>
              <a:t> </a:t>
            </a:r>
            <a:r>
              <a:rPr lang="en-US" sz="2000" dirty="0" err="1">
                <a:solidFill>
                  <a:srgbClr val="7030A0"/>
                </a:solidFill>
              </a:rPr>
              <a:t>bootstrap@latest</a:t>
            </a:r>
            <a:endParaRPr lang="en-US" sz="2000" dirty="0">
              <a:solidFill>
                <a:srgbClr val="7030A0"/>
              </a:solidFill>
            </a:endParaRPr>
          </a:p>
          <a:p>
            <a:pPr>
              <a:lnSpc>
                <a:spcPct val="150000"/>
              </a:lnSpc>
            </a:pPr>
            <a:r>
              <a:rPr lang="en-US" sz="2000" dirty="0">
                <a:solidFill>
                  <a:srgbClr val="7030A0"/>
                </a:solidFill>
              </a:rPr>
              <a:t>Now how to import </a:t>
            </a:r>
          </a:p>
          <a:p>
            <a:pPr>
              <a:lnSpc>
                <a:spcPct val="150000"/>
              </a:lnSpc>
            </a:pPr>
            <a:r>
              <a:rPr lang="en-US" sz="2000" dirty="0">
                <a:solidFill>
                  <a:srgbClr val="7030A0"/>
                </a:solidFill>
              </a:rPr>
              <a:t>	</a:t>
            </a:r>
            <a:r>
              <a:rPr lang="en-US" sz="2000" b="0" dirty="0">
                <a:solidFill>
                  <a:srgbClr val="0000FF"/>
                </a:solidFill>
                <a:effectLst/>
                <a:latin typeface="Consolas" panose="020B0609020204030204" pitchFamily="49" charset="0"/>
              </a:rPr>
              <a:t>import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"bootstrap/</a:t>
            </a:r>
            <a:r>
              <a:rPr lang="en-US" sz="2000" b="0" dirty="0" err="1">
                <a:solidFill>
                  <a:srgbClr val="A31515"/>
                </a:solidFill>
                <a:effectLst/>
                <a:latin typeface="Consolas" panose="020B0609020204030204" pitchFamily="49" charset="0"/>
              </a:rPr>
              <a:t>dist</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css</a:t>
            </a:r>
            <a:r>
              <a:rPr lang="en-US" sz="2000" b="0" dirty="0">
                <a:solidFill>
                  <a:srgbClr val="A31515"/>
                </a:solidFill>
                <a:effectLst/>
                <a:latin typeface="Consolas" panose="020B0609020204030204" pitchFamily="49" charset="0"/>
              </a:rPr>
              <a:t>/bootstrap.css"</a:t>
            </a:r>
            <a:r>
              <a:rPr lang="en-US" sz="2000" b="0" dirty="0">
                <a:solidFill>
                  <a:srgbClr val="000000"/>
                </a:solidFill>
                <a:effectLst/>
                <a:latin typeface="Consolas" panose="020B0609020204030204" pitchFamily="49" charset="0"/>
              </a:rPr>
              <a:t>;</a:t>
            </a:r>
          </a:p>
          <a:p>
            <a:pPr>
              <a:lnSpc>
                <a:spcPct val="150000"/>
              </a:lnSpc>
            </a:pPr>
            <a:endParaRPr lang="en-US" sz="2000" dirty="0">
              <a:solidFill>
                <a:srgbClr val="7030A0"/>
              </a:solidFill>
            </a:endParaRPr>
          </a:p>
          <a:p>
            <a:pPr marL="285750" indent="-285750">
              <a:lnSpc>
                <a:spcPct val="15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6417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React </a:t>
            </a:r>
            <a:r>
              <a:rPr lang="en-US" sz="3200" b="1" dirty="0">
                <a:solidFill>
                  <a:srgbClr val="7030A0"/>
                </a:solidFill>
              </a:rPr>
              <a:t>Props</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solidFill>
                  <a:srgbClr val="7030A0"/>
                </a:solidFill>
              </a:rPr>
              <a:t>Components</a:t>
            </a:r>
            <a:r>
              <a:rPr lang="en-US" sz="2000" dirty="0"/>
              <a:t> can be passed as props, which stands for properties.</a:t>
            </a:r>
          </a:p>
          <a:p>
            <a:pPr marL="285750" indent="-285750">
              <a:lnSpc>
                <a:spcPct val="150000"/>
              </a:lnSpc>
              <a:buFont typeface="Wingdings" panose="05000000000000000000" pitchFamily="2" charset="2"/>
              <a:buChar char="Ø"/>
            </a:pPr>
            <a:r>
              <a:rPr lang="en-US" sz="2000" dirty="0">
                <a:solidFill>
                  <a:srgbClr val="7030A0"/>
                </a:solidFill>
              </a:rPr>
              <a:t>Props</a:t>
            </a:r>
            <a:r>
              <a:rPr lang="en-US" sz="2000" dirty="0"/>
              <a:t> are like </a:t>
            </a:r>
            <a:r>
              <a:rPr lang="en-US" sz="2000" dirty="0">
                <a:solidFill>
                  <a:srgbClr val="7030A0"/>
                </a:solidFill>
              </a:rPr>
              <a:t>function</a:t>
            </a:r>
            <a:r>
              <a:rPr lang="en-US" sz="2000" dirty="0"/>
              <a:t> </a:t>
            </a:r>
            <a:r>
              <a:rPr lang="en-US" sz="2000" dirty="0">
                <a:solidFill>
                  <a:srgbClr val="7030A0"/>
                </a:solidFill>
              </a:rPr>
              <a:t>arguments</a:t>
            </a:r>
            <a:r>
              <a:rPr lang="en-US" sz="2000" dirty="0"/>
              <a:t>, and we send them into the component as attributes</a:t>
            </a:r>
          </a:p>
        </p:txBody>
      </p:sp>
      <p:pic>
        <p:nvPicPr>
          <p:cNvPr id="6" name="Picture 5">
            <a:extLst>
              <a:ext uri="{FF2B5EF4-FFF2-40B4-BE49-F238E27FC236}">
                <a16:creationId xmlns:a16="http://schemas.microsoft.com/office/drawing/2014/main" id="{56167C49-7417-4B17-AACC-3631CC4B8F34}"/>
              </a:ext>
            </a:extLst>
          </p:cNvPr>
          <p:cNvPicPr>
            <a:picLocks noChangeAspect="1"/>
          </p:cNvPicPr>
          <p:nvPr/>
        </p:nvPicPr>
        <p:blipFill>
          <a:blip r:embed="rId2"/>
          <a:stretch>
            <a:fillRect/>
          </a:stretch>
        </p:blipFill>
        <p:spPr>
          <a:xfrm>
            <a:off x="838200" y="2628320"/>
            <a:ext cx="8376954" cy="1794097"/>
          </a:xfrm>
          <a:prstGeom prst="rect">
            <a:avLst/>
          </a:prstGeom>
        </p:spPr>
      </p:pic>
      <p:pic>
        <p:nvPicPr>
          <p:cNvPr id="9" name="Picture 8">
            <a:extLst>
              <a:ext uri="{FF2B5EF4-FFF2-40B4-BE49-F238E27FC236}">
                <a16:creationId xmlns:a16="http://schemas.microsoft.com/office/drawing/2014/main" id="{33C20CFE-1E41-496D-9495-F7FBBCA6815C}"/>
              </a:ext>
            </a:extLst>
          </p:cNvPr>
          <p:cNvPicPr>
            <a:picLocks noChangeAspect="1"/>
          </p:cNvPicPr>
          <p:nvPr/>
        </p:nvPicPr>
        <p:blipFill>
          <a:blip r:embed="rId3"/>
          <a:stretch>
            <a:fillRect/>
          </a:stretch>
        </p:blipFill>
        <p:spPr>
          <a:xfrm>
            <a:off x="3472352" y="4450079"/>
            <a:ext cx="4045007" cy="900854"/>
          </a:xfrm>
          <a:prstGeom prst="rect">
            <a:avLst/>
          </a:prstGeom>
        </p:spPr>
      </p:pic>
    </p:spTree>
    <p:extLst>
      <p:ext uri="{BB962C8B-B14F-4D97-AF65-F5344CB8AC3E}">
        <p14:creationId xmlns:p14="http://schemas.microsoft.com/office/powerpoint/2010/main" val="13474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React </a:t>
            </a:r>
            <a:r>
              <a:rPr lang="en-US" sz="3200" b="1" dirty="0">
                <a:solidFill>
                  <a:srgbClr val="7030A0"/>
                </a:solidFill>
              </a:rPr>
              <a:t>Props</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DAB8068D-DA22-4DDF-8A33-1ACD58413489}"/>
              </a:ext>
            </a:extLst>
          </p:cNvPr>
          <p:cNvPicPr>
            <a:picLocks noChangeAspect="1"/>
          </p:cNvPicPr>
          <p:nvPr/>
        </p:nvPicPr>
        <p:blipFill>
          <a:blip r:embed="rId2"/>
          <a:stretch>
            <a:fillRect/>
          </a:stretch>
        </p:blipFill>
        <p:spPr>
          <a:xfrm>
            <a:off x="681728" y="1308471"/>
            <a:ext cx="7160512" cy="4921395"/>
          </a:xfrm>
          <a:prstGeom prst="rect">
            <a:avLst/>
          </a:prstGeom>
        </p:spPr>
      </p:pic>
      <p:pic>
        <p:nvPicPr>
          <p:cNvPr id="10" name="Picture 9">
            <a:extLst>
              <a:ext uri="{FF2B5EF4-FFF2-40B4-BE49-F238E27FC236}">
                <a16:creationId xmlns:a16="http://schemas.microsoft.com/office/drawing/2014/main" id="{CF1337DE-D525-434C-8FB0-17E2561BC069}"/>
              </a:ext>
            </a:extLst>
          </p:cNvPr>
          <p:cNvPicPr>
            <a:picLocks noChangeAspect="1"/>
          </p:cNvPicPr>
          <p:nvPr/>
        </p:nvPicPr>
        <p:blipFill>
          <a:blip r:embed="rId3"/>
          <a:stretch>
            <a:fillRect/>
          </a:stretch>
        </p:blipFill>
        <p:spPr>
          <a:xfrm>
            <a:off x="6393284" y="2272919"/>
            <a:ext cx="5519046" cy="3461276"/>
          </a:xfrm>
          <a:prstGeom prst="rect">
            <a:avLst/>
          </a:prstGeom>
        </p:spPr>
      </p:pic>
    </p:spTree>
    <p:extLst>
      <p:ext uri="{BB962C8B-B14F-4D97-AF65-F5344CB8AC3E}">
        <p14:creationId xmlns:p14="http://schemas.microsoft.com/office/powerpoint/2010/main" val="384224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7030A0"/>
                </a:solidFill>
              </a:rPr>
              <a:t>Components </a:t>
            </a:r>
            <a:r>
              <a:rPr lang="en-US" sz="3200" b="1" dirty="0"/>
              <a:t>in</a:t>
            </a:r>
            <a:r>
              <a:rPr lang="en-US" sz="3200" b="1" dirty="0">
                <a:solidFill>
                  <a:srgbClr val="7030A0"/>
                </a:solidFill>
              </a:rPr>
              <a:t> </a:t>
            </a:r>
            <a:r>
              <a:rPr lang="en-US" sz="3200" b="1" dirty="0">
                <a:solidFill>
                  <a:srgbClr val="C00000"/>
                </a:solidFill>
              </a:rPr>
              <a:t>Components</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We can refer to </a:t>
            </a:r>
            <a:r>
              <a:rPr lang="en-US" sz="2000" dirty="0">
                <a:solidFill>
                  <a:srgbClr val="7030A0"/>
                </a:solidFill>
              </a:rPr>
              <a:t>components</a:t>
            </a:r>
            <a:r>
              <a:rPr lang="en-US" sz="2000" dirty="0"/>
              <a:t> inside other components.</a:t>
            </a:r>
          </a:p>
          <a:p>
            <a:pPr marL="285750" indent="-285750">
              <a:lnSpc>
                <a:spcPct val="150000"/>
              </a:lnSpc>
              <a:buFont typeface="Wingdings" panose="05000000000000000000" pitchFamily="2" charset="2"/>
              <a:buChar char="Ø"/>
            </a:pPr>
            <a:r>
              <a:rPr lang="en-US" sz="2000" dirty="0">
                <a:solidFill>
                  <a:srgbClr val="C00000"/>
                </a:solidFill>
              </a:rPr>
              <a:t>React</a:t>
            </a:r>
            <a:r>
              <a:rPr lang="en-US" sz="2000" dirty="0"/>
              <a:t> is all about re-using code.</a:t>
            </a:r>
          </a:p>
        </p:txBody>
      </p:sp>
      <p:pic>
        <p:nvPicPr>
          <p:cNvPr id="5" name="Picture 4">
            <a:extLst>
              <a:ext uri="{FF2B5EF4-FFF2-40B4-BE49-F238E27FC236}">
                <a16:creationId xmlns:a16="http://schemas.microsoft.com/office/drawing/2014/main" id="{4D9DAD52-ED54-4198-8FD8-77A8E12E6E74}"/>
              </a:ext>
            </a:extLst>
          </p:cNvPr>
          <p:cNvPicPr>
            <a:picLocks noChangeAspect="1"/>
          </p:cNvPicPr>
          <p:nvPr/>
        </p:nvPicPr>
        <p:blipFill>
          <a:blip r:embed="rId2"/>
          <a:stretch>
            <a:fillRect/>
          </a:stretch>
        </p:blipFill>
        <p:spPr>
          <a:xfrm>
            <a:off x="2959608" y="1875379"/>
            <a:ext cx="7390383" cy="4915301"/>
          </a:xfrm>
          <a:prstGeom prst="rect">
            <a:avLst/>
          </a:prstGeom>
        </p:spPr>
      </p:pic>
    </p:spTree>
    <p:extLst>
      <p:ext uri="{BB962C8B-B14F-4D97-AF65-F5344CB8AC3E}">
        <p14:creationId xmlns:p14="http://schemas.microsoft.com/office/powerpoint/2010/main" val="165778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Map </a:t>
            </a:r>
            <a:r>
              <a:rPr lang="en-US" sz="3200" b="1" dirty="0">
                <a:solidFill>
                  <a:srgbClr val="7030A0"/>
                </a:solidFill>
              </a:rPr>
              <a:t>function </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6CC14FB6-432F-496C-974A-7F442A091184}"/>
              </a:ext>
            </a:extLst>
          </p:cNvPr>
          <p:cNvPicPr>
            <a:picLocks noChangeAspect="1"/>
          </p:cNvPicPr>
          <p:nvPr/>
        </p:nvPicPr>
        <p:blipFill>
          <a:blip r:embed="rId3"/>
          <a:stretch>
            <a:fillRect/>
          </a:stretch>
        </p:blipFill>
        <p:spPr>
          <a:xfrm>
            <a:off x="314107" y="1597575"/>
            <a:ext cx="10428348" cy="482125"/>
          </a:xfrm>
          <a:prstGeom prst="rect">
            <a:avLst/>
          </a:prstGeom>
        </p:spPr>
      </p:pic>
      <p:pic>
        <p:nvPicPr>
          <p:cNvPr id="10" name="Picture 9">
            <a:extLst>
              <a:ext uri="{FF2B5EF4-FFF2-40B4-BE49-F238E27FC236}">
                <a16:creationId xmlns:a16="http://schemas.microsoft.com/office/drawing/2014/main" id="{D0F0DBA5-C711-41AD-ABF0-A8878A9E17AC}"/>
              </a:ext>
            </a:extLst>
          </p:cNvPr>
          <p:cNvPicPr>
            <a:picLocks noChangeAspect="1"/>
          </p:cNvPicPr>
          <p:nvPr/>
        </p:nvPicPr>
        <p:blipFill>
          <a:blip r:embed="rId4"/>
          <a:stretch>
            <a:fillRect/>
          </a:stretch>
        </p:blipFill>
        <p:spPr>
          <a:xfrm>
            <a:off x="1915585" y="2869171"/>
            <a:ext cx="6562461" cy="2024409"/>
          </a:xfrm>
          <a:prstGeom prst="rect">
            <a:avLst/>
          </a:prstGeom>
        </p:spPr>
      </p:pic>
    </p:spTree>
    <p:extLst>
      <p:ext uri="{BB962C8B-B14F-4D97-AF65-F5344CB8AC3E}">
        <p14:creationId xmlns:p14="http://schemas.microsoft.com/office/powerpoint/2010/main" val="333478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BB22-99B2-4A9F-A5B7-D9F0D5E75B2E}"/>
              </a:ext>
            </a:extLst>
          </p:cNvPr>
          <p:cNvSpPr>
            <a:spLocks noGrp="1"/>
          </p:cNvSpPr>
          <p:nvPr>
            <p:ph type="title"/>
          </p:nvPr>
        </p:nvSpPr>
        <p:spPr>
          <a:xfrm>
            <a:off x="838200" y="204585"/>
            <a:ext cx="10515600" cy="989025"/>
          </a:xfrm>
        </p:spPr>
        <p:txBody>
          <a:bodyPr/>
          <a:lstStyle/>
          <a:p>
            <a:pPr algn="ctr"/>
            <a:r>
              <a:rPr lang="en-US" sz="2900" b="1" dirty="0">
                <a:solidFill>
                  <a:srgbClr val="C00000"/>
                </a:solidFill>
              </a:rPr>
              <a:t>Conditional </a:t>
            </a:r>
            <a:r>
              <a:rPr lang="en-US" sz="2900" b="1" dirty="0">
                <a:solidFill>
                  <a:srgbClr val="7030A0"/>
                </a:solidFill>
              </a:rPr>
              <a:t>rendering</a:t>
            </a:r>
            <a:r>
              <a:rPr lang="en-US" sz="2900" b="1" dirty="0">
                <a:solidFill>
                  <a:srgbClr val="C00000"/>
                </a:solidFill>
              </a:rPr>
              <a:t> </a:t>
            </a:r>
          </a:p>
        </p:txBody>
      </p:sp>
      <p:pic>
        <p:nvPicPr>
          <p:cNvPr id="5" name="Picture 4">
            <a:extLst>
              <a:ext uri="{FF2B5EF4-FFF2-40B4-BE49-F238E27FC236}">
                <a16:creationId xmlns:a16="http://schemas.microsoft.com/office/drawing/2014/main" id="{4BF998C7-A732-4427-8184-B1C584A8981B}"/>
              </a:ext>
            </a:extLst>
          </p:cNvPr>
          <p:cNvPicPr>
            <a:picLocks noChangeAspect="1"/>
          </p:cNvPicPr>
          <p:nvPr/>
        </p:nvPicPr>
        <p:blipFill>
          <a:blip r:embed="rId2"/>
          <a:stretch>
            <a:fillRect/>
          </a:stretch>
        </p:blipFill>
        <p:spPr>
          <a:xfrm>
            <a:off x="592042" y="1157284"/>
            <a:ext cx="7944686" cy="1694274"/>
          </a:xfrm>
          <a:prstGeom prst="rect">
            <a:avLst/>
          </a:prstGeom>
        </p:spPr>
      </p:pic>
      <p:pic>
        <p:nvPicPr>
          <p:cNvPr id="7" name="Picture 6">
            <a:extLst>
              <a:ext uri="{FF2B5EF4-FFF2-40B4-BE49-F238E27FC236}">
                <a16:creationId xmlns:a16="http://schemas.microsoft.com/office/drawing/2014/main" id="{99947A2F-1040-415F-84A7-EAC72AE4EB2B}"/>
              </a:ext>
            </a:extLst>
          </p:cNvPr>
          <p:cNvPicPr>
            <a:picLocks noChangeAspect="1"/>
          </p:cNvPicPr>
          <p:nvPr/>
        </p:nvPicPr>
        <p:blipFill>
          <a:blip r:embed="rId3"/>
          <a:stretch>
            <a:fillRect/>
          </a:stretch>
        </p:blipFill>
        <p:spPr>
          <a:xfrm>
            <a:off x="655182" y="3017539"/>
            <a:ext cx="7002046" cy="1545907"/>
          </a:xfrm>
          <a:prstGeom prst="rect">
            <a:avLst/>
          </a:prstGeom>
        </p:spPr>
      </p:pic>
      <p:pic>
        <p:nvPicPr>
          <p:cNvPr id="9" name="Picture 8">
            <a:extLst>
              <a:ext uri="{FF2B5EF4-FFF2-40B4-BE49-F238E27FC236}">
                <a16:creationId xmlns:a16="http://schemas.microsoft.com/office/drawing/2014/main" id="{65551E0F-E979-4386-AB94-BA7143B97151}"/>
              </a:ext>
            </a:extLst>
          </p:cNvPr>
          <p:cNvPicPr>
            <a:picLocks noChangeAspect="1"/>
          </p:cNvPicPr>
          <p:nvPr/>
        </p:nvPicPr>
        <p:blipFill>
          <a:blip r:embed="rId4"/>
          <a:stretch>
            <a:fillRect/>
          </a:stretch>
        </p:blipFill>
        <p:spPr>
          <a:xfrm>
            <a:off x="383091" y="4811962"/>
            <a:ext cx="8034974" cy="1841453"/>
          </a:xfrm>
          <a:prstGeom prst="rect">
            <a:avLst/>
          </a:prstGeom>
        </p:spPr>
      </p:pic>
    </p:spTree>
    <p:extLst>
      <p:ext uri="{BB962C8B-B14F-4D97-AF65-F5344CB8AC3E}">
        <p14:creationId xmlns:p14="http://schemas.microsoft.com/office/powerpoint/2010/main" val="2390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BB22-99B2-4A9F-A5B7-D9F0D5E75B2E}"/>
              </a:ext>
            </a:extLst>
          </p:cNvPr>
          <p:cNvSpPr>
            <a:spLocks noGrp="1"/>
          </p:cNvSpPr>
          <p:nvPr>
            <p:ph type="title"/>
          </p:nvPr>
        </p:nvSpPr>
        <p:spPr>
          <a:xfrm>
            <a:off x="838200" y="204585"/>
            <a:ext cx="10515600" cy="989025"/>
          </a:xfrm>
        </p:spPr>
        <p:txBody>
          <a:bodyPr/>
          <a:lstStyle/>
          <a:p>
            <a:pPr algn="ctr"/>
            <a:r>
              <a:rPr lang="en-US" sz="2900" b="1" dirty="0">
                <a:solidFill>
                  <a:srgbClr val="C00000"/>
                </a:solidFill>
              </a:rPr>
              <a:t>Conditional </a:t>
            </a:r>
            <a:r>
              <a:rPr lang="en-US" sz="2900" b="1" dirty="0">
                <a:solidFill>
                  <a:srgbClr val="7030A0"/>
                </a:solidFill>
              </a:rPr>
              <a:t>rendering</a:t>
            </a:r>
            <a:r>
              <a:rPr lang="en-US" sz="2900" b="1" dirty="0">
                <a:solidFill>
                  <a:srgbClr val="C00000"/>
                </a:solidFill>
              </a:rPr>
              <a:t> </a:t>
            </a:r>
          </a:p>
        </p:txBody>
      </p:sp>
      <p:pic>
        <p:nvPicPr>
          <p:cNvPr id="3" name="Picture 2">
            <a:extLst>
              <a:ext uri="{FF2B5EF4-FFF2-40B4-BE49-F238E27FC236}">
                <a16:creationId xmlns:a16="http://schemas.microsoft.com/office/drawing/2014/main" id="{4A471E25-7D9A-4034-8674-3BAA2C3FA1E9}"/>
              </a:ext>
            </a:extLst>
          </p:cNvPr>
          <p:cNvPicPr>
            <a:picLocks noChangeAspect="1"/>
          </p:cNvPicPr>
          <p:nvPr/>
        </p:nvPicPr>
        <p:blipFill>
          <a:blip r:embed="rId2"/>
          <a:stretch>
            <a:fillRect/>
          </a:stretch>
        </p:blipFill>
        <p:spPr>
          <a:xfrm>
            <a:off x="2121610" y="1393157"/>
            <a:ext cx="8616545" cy="3039240"/>
          </a:xfrm>
          <a:prstGeom prst="rect">
            <a:avLst/>
          </a:prstGeom>
        </p:spPr>
      </p:pic>
    </p:spTree>
    <p:extLst>
      <p:ext uri="{BB962C8B-B14F-4D97-AF65-F5344CB8AC3E}">
        <p14:creationId xmlns:p14="http://schemas.microsoft.com/office/powerpoint/2010/main" val="45493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t>More concise and better way of</a:t>
            </a:r>
            <a:r>
              <a:rPr lang="en-US" sz="3200" b="1" dirty="0">
                <a:solidFill>
                  <a:srgbClr val="C00000"/>
                </a:solidFill>
              </a:rPr>
              <a:t> Conditional </a:t>
            </a:r>
            <a:r>
              <a:rPr lang="en-US" sz="3200" b="1" dirty="0">
                <a:solidFill>
                  <a:srgbClr val="7030A0"/>
                </a:solidFill>
              </a:rPr>
              <a:t>rendering</a:t>
            </a:r>
            <a:r>
              <a:rPr lang="en-US" sz="3200" b="1" dirty="0">
                <a:solidFill>
                  <a:srgbClr val="C00000"/>
                </a:solidFill>
              </a:rPr>
              <a:t> </a:t>
            </a:r>
            <a:endParaRPr lang="en-US" sz="3200" dirty="0"/>
          </a:p>
        </p:txBody>
      </p:sp>
      <p:pic>
        <p:nvPicPr>
          <p:cNvPr id="5" name="Picture 4">
            <a:extLst>
              <a:ext uri="{FF2B5EF4-FFF2-40B4-BE49-F238E27FC236}">
                <a16:creationId xmlns:a16="http://schemas.microsoft.com/office/drawing/2014/main" id="{30396179-5877-4192-8F85-C752CA5915DC}"/>
              </a:ext>
            </a:extLst>
          </p:cNvPr>
          <p:cNvPicPr>
            <a:picLocks noChangeAspect="1"/>
          </p:cNvPicPr>
          <p:nvPr/>
        </p:nvPicPr>
        <p:blipFill>
          <a:blip r:embed="rId3"/>
          <a:stretch>
            <a:fillRect/>
          </a:stretch>
        </p:blipFill>
        <p:spPr>
          <a:xfrm>
            <a:off x="1262827" y="1463245"/>
            <a:ext cx="8801972" cy="2780352"/>
          </a:xfrm>
          <a:prstGeom prst="rect">
            <a:avLst/>
          </a:prstGeom>
        </p:spPr>
      </p:pic>
      <p:pic>
        <p:nvPicPr>
          <p:cNvPr id="6" name="Picture 5">
            <a:extLst>
              <a:ext uri="{FF2B5EF4-FFF2-40B4-BE49-F238E27FC236}">
                <a16:creationId xmlns:a16="http://schemas.microsoft.com/office/drawing/2014/main" id="{94FF8FD0-0BC2-4DA6-A336-C00990F9AC30}"/>
              </a:ext>
            </a:extLst>
          </p:cNvPr>
          <p:cNvPicPr>
            <a:picLocks noChangeAspect="1"/>
          </p:cNvPicPr>
          <p:nvPr/>
        </p:nvPicPr>
        <p:blipFill>
          <a:blip r:embed="rId4"/>
          <a:stretch>
            <a:fillRect/>
          </a:stretch>
        </p:blipFill>
        <p:spPr>
          <a:xfrm>
            <a:off x="1262827" y="4718756"/>
            <a:ext cx="2739478" cy="1630946"/>
          </a:xfrm>
          <a:prstGeom prst="rect">
            <a:avLst/>
          </a:prstGeom>
        </p:spPr>
      </p:pic>
    </p:spTree>
    <p:extLst>
      <p:ext uri="{BB962C8B-B14F-4D97-AF65-F5344CB8AC3E}">
        <p14:creationId xmlns:p14="http://schemas.microsoft.com/office/powerpoint/2010/main" val="148899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C00000"/>
                </a:solidFill>
              </a:rPr>
              <a:t>Handling </a:t>
            </a:r>
            <a:r>
              <a:rPr lang="en-US" sz="3200" b="1" dirty="0">
                <a:solidFill>
                  <a:srgbClr val="7030A0"/>
                </a:solidFill>
              </a:rPr>
              <a:t>events</a:t>
            </a:r>
            <a:endParaRPr lang="en-US" sz="3200" dirty="0"/>
          </a:p>
        </p:txBody>
      </p:sp>
      <p:pic>
        <p:nvPicPr>
          <p:cNvPr id="4" name="Picture 3">
            <a:extLst>
              <a:ext uri="{FF2B5EF4-FFF2-40B4-BE49-F238E27FC236}">
                <a16:creationId xmlns:a16="http://schemas.microsoft.com/office/drawing/2014/main" id="{01B9E4FB-6E7B-4AFB-86BB-83C2596BAED2}"/>
              </a:ext>
            </a:extLst>
          </p:cNvPr>
          <p:cNvPicPr>
            <a:picLocks noChangeAspect="1"/>
          </p:cNvPicPr>
          <p:nvPr/>
        </p:nvPicPr>
        <p:blipFill>
          <a:blip r:embed="rId3"/>
          <a:stretch>
            <a:fillRect/>
          </a:stretch>
        </p:blipFill>
        <p:spPr>
          <a:xfrm>
            <a:off x="2228995" y="1127844"/>
            <a:ext cx="7413871" cy="3825838"/>
          </a:xfrm>
          <a:prstGeom prst="rect">
            <a:avLst/>
          </a:prstGeom>
        </p:spPr>
      </p:pic>
      <p:pic>
        <p:nvPicPr>
          <p:cNvPr id="8" name="Picture 7">
            <a:extLst>
              <a:ext uri="{FF2B5EF4-FFF2-40B4-BE49-F238E27FC236}">
                <a16:creationId xmlns:a16="http://schemas.microsoft.com/office/drawing/2014/main" id="{F01E3E16-62D1-4485-A4B7-CEB5D244A2B4}"/>
              </a:ext>
            </a:extLst>
          </p:cNvPr>
          <p:cNvPicPr>
            <a:picLocks noChangeAspect="1"/>
          </p:cNvPicPr>
          <p:nvPr/>
        </p:nvPicPr>
        <p:blipFill>
          <a:blip r:embed="rId4"/>
          <a:stretch>
            <a:fillRect/>
          </a:stretch>
        </p:blipFill>
        <p:spPr>
          <a:xfrm>
            <a:off x="2870066" y="5421850"/>
            <a:ext cx="6121535" cy="616611"/>
          </a:xfrm>
          <a:prstGeom prst="rect">
            <a:avLst/>
          </a:prstGeom>
        </p:spPr>
      </p:pic>
    </p:spTree>
    <p:extLst>
      <p:ext uri="{BB962C8B-B14F-4D97-AF65-F5344CB8AC3E}">
        <p14:creationId xmlns:p14="http://schemas.microsoft.com/office/powerpoint/2010/main" val="92552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B424-E618-421F-A51D-EE4CB12505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ABED00-4815-461F-A2D6-ADDDCEF6ED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122507-5CB5-4472-B02E-69D72858AB05}"/>
              </a:ext>
            </a:extLst>
          </p:cNvPr>
          <p:cNvPicPr>
            <a:picLocks noChangeAspect="1"/>
          </p:cNvPicPr>
          <p:nvPr/>
        </p:nvPicPr>
        <p:blipFill>
          <a:blip r:embed="rId3"/>
          <a:stretch>
            <a:fillRect/>
          </a:stretch>
        </p:blipFill>
        <p:spPr>
          <a:xfrm>
            <a:off x="1648062" y="196471"/>
            <a:ext cx="8864046" cy="6189358"/>
          </a:xfrm>
          <a:prstGeom prst="rect">
            <a:avLst/>
          </a:prstGeom>
        </p:spPr>
      </p:pic>
    </p:spTree>
    <p:extLst>
      <p:ext uri="{BB962C8B-B14F-4D97-AF65-F5344CB8AC3E}">
        <p14:creationId xmlns:p14="http://schemas.microsoft.com/office/powerpoint/2010/main" val="198862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C00000"/>
                </a:solidFill>
              </a:rPr>
              <a:t>Handling </a:t>
            </a:r>
            <a:r>
              <a:rPr lang="en-US" sz="3200" b="1" dirty="0">
                <a:solidFill>
                  <a:srgbClr val="7030A0"/>
                </a:solidFill>
              </a:rPr>
              <a:t>events</a:t>
            </a:r>
            <a:endParaRPr lang="en-US" sz="3200" dirty="0"/>
          </a:p>
        </p:txBody>
      </p:sp>
      <p:pic>
        <p:nvPicPr>
          <p:cNvPr id="5" name="Picture 4">
            <a:extLst>
              <a:ext uri="{FF2B5EF4-FFF2-40B4-BE49-F238E27FC236}">
                <a16:creationId xmlns:a16="http://schemas.microsoft.com/office/drawing/2014/main" id="{C3BD2B9B-CDDD-46EC-9BE6-35EBBF848BF3}"/>
              </a:ext>
            </a:extLst>
          </p:cNvPr>
          <p:cNvPicPr>
            <a:picLocks noChangeAspect="1"/>
          </p:cNvPicPr>
          <p:nvPr/>
        </p:nvPicPr>
        <p:blipFill>
          <a:blip r:embed="rId3"/>
          <a:stretch>
            <a:fillRect/>
          </a:stretch>
        </p:blipFill>
        <p:spPr>
          <a:xfrm>
            <a:off x="2398338" y="1228726"/>
            <a:ext cx="7395324" cy="3376423"/>
          </a:xfrm>
          <a:prstGeom prst="rect">
            <a:avLst/>
          </a:prstGeom>
        </p:spPr>
      </p:pic>
      <p:pic>
        <p:nvPicPr>
          <p:cNvPr id="7" name="Picture 6">
            <a:extLst>
              <a:ext uri="{FF2B5EF4-FFF2-40B4-BE49-F238E27FC236}">
                <a16:creationId xmlns:a16="http://schemas.microsoft.com/office/drawing/2014/main" id="{8C4B85FD-032F-42B7-9708-347744E7B0B5}"/>
              </a:ext>
            </a:extLst>
          </p:cNvPr>
          <p:cNvPicPr>
            <a:picLocks noChangeAspect="1"/>
          </p:cNvPicPr>
          <p:nvPr/>
        </p:nvPicPr>
        <p:blipFill>
          <a:blip r:embed="rId4"/>
          <a:stretch>
            <a:fillRect/>
          </a:stretch>
        </p:blipFill>
        <p:spPr>
          <a:xfrm>
            <a:off x="1874068" y="5478978"/>
            <a:ext cx="9152600" cy="762717"/>
          </a:xfrm>
          <a:prstGeom prst="rect">
            <a:avLst/>
          </a:prstGeom>
        </p:spPr>
      </p:pic>
    </p:spTree>
    <p:extLst>
      <p:ext uri="{BB962C8B-B14F-4D97-AF65-F5344CB8AC3E}">
        <p14:creationId xmlns:p14="http://schemas.microsoft.com/office/powerpoint/2010/main" val="35961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FF0000"/>
                </a:solidFill>
              </a:rPr>
              <a:t>React</a:t>
            </a:r>
            <a:r>
              <a:rPr lang="en-US" sz="3200" b="1" dirty="0">
                <a:solidFill>
                  <a:srgbClr val="7030A0"/>
                </a:solidFill>
              </a:rPr>
              <a:t> Events</a:t>
            </a:r>
            <a:endParaRPr lang="en-US" sz="3200" dirty="0"/>
          </a:p>
        </p:txBody>
      </p:sp>
      <p:sp>
        <p:nvSpPr>
          <p:cNvPr id="3" name="TextBox 2">
            <a:extLst>
              <a:ext uri="{FF2B5EF4-FFF2-40B4-BE49-F238E27FC236}">
                <a16:creationId xmlns:a16="http://schemas.microsoft.com/office/drawing/2014/main" id="{9C02B34F-ADA9-49A5-964D-E66CF93C9F21}"/>
              </a:ext>
            </a:extLst>
          </p:cNvPr>
          <p:cNvSpPr txBox="1"/>
          <p:nvPr/>
        </p:nvSpPr>
        <p:spPr>
          <a:xfrm>
            <a:off x="956282" y="1319249"/>
            <a:ext cx="10840176"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Just like HTML DOM events, </a:t>
            </a:r>
            <a:r>
              <a:rPr lang="en-US" sz="2000" dirty="0">
                <a:solidFill>
                  <a:srgbClr val="FF0000"/>
                </a:solidFill>
              </a:rPr>
              <a:t>React</a:t>
            </a:r>
            <a:r>
              <a:rPr lang="en-US" sz="2000" dirty="0"/>
              <a:t> can perform actions based on user events.</a:t>
            </a:r>
          </a:p>
          <a:p>
            <a:pPr marL="285750" indent="-285750">
              <a:buFont typeface="Wingdings" panose="05000000000000000000" pitchFamily="2" charset="2"/>
              <a:buChar char="Ø"/>
            </a:pPr>
            <a:r>
              <a:rPr lang="en-US" sz="2000" dirty="0">
                <a:solidFill>
                  <a:srgbClr val="C00000"/>
                </a:solidFill>
              </a:rPr>
              <a:t>React events </a:t>
            </a:r>
            <a:r>
              <a:rPr lang="en-US" sz="2000" dirty="0"/>
              <a:t>are written in </a:t>
            </a:r>
            <a:r>
              <a:rPr lang="en-US" sz="2000" dirty="0">
                <a:solidFill>
                  <a:srgbClr val="C00000"/>
                </a:solidFill>
              </a:rPr>
              <a:t>camelCase</a:t>
            </a:r>
            <a:r>
              <a:rPr lang="en-US" sz="2000" dirty="0"/>
              <a:t> syntax:</a:t>
            </a:r>
          </a:p>
          <a:p>
            <a:pPr marL="742950" lvl="1" indent="-285750">
              <a:buFont typeface="Wingdings" panose="05000000000000000000" pitchFamily="2" charset="2"/>
              <a:buChar char="Ø"/>
            </a:pPr>
            <a:r>
              <a:rPr lang="en-US" sz="2000" dirty="0" err="1">
                <a:solidFill>
                  <a:srgbClr val="C00000"/>
                </a:solidFill>
              </a:rPr>
              <a:t>onClick</a:t>
            </a:r>
            <a:r>
              <a:rPr lang="en-US" sz="2000" dirty="0"/>
              <a:t> instead of </a:t>
            </a:r>
            <a:r>
              <a:rPr lang="en-US" sz="2000" dirty="0">
                <a:solidFill>
                  <a:srgbClr val="C00000"/>
                </a:solidFill>
              </a:rPr>
              <a:t>onclick</a:t>
            </a:r>
            <a:r>
              <a:rPr lang="en-US" sz="2000" dirty="0"/>
              <a:t>.</a:t>
            </a:r>
          </a:p>
          <a:p>
            <a:pPr marL="742950" lvl="1" indent="-285750">
              <a:buFont typeface="Wingdings" panose="05000000000000000000" pitchFamily="2" charset="2"/>
              <a:buChar char="Ø"/>
            </a:pPr>
            <a:r>
              <a:rPr lang="en-US" sz="2000" b="1" dirty="0"/>
              <a:t>React event </a:t>
            </a:r>
            <a:r>
              <a:rPr lang="en-US" sz="2000" dirty="0"/>
              <a:t>handlers are written </a:t>
            </a:r>
            <a:r>
              <a:rPr lang="en-US" sz="2000" b="1" dirty="0"/>
              <a:t>inside curly braces</a:t>
            </a:r>
            <a:r>
              <a:rPr lang="en-US" sz="2000" dirty="0"/>
              <a:t>:</a:t>
            </a:r>
          </a:p>
        </p:txBody>
      </p:sp>
      <p:pic>
        <p:nvPicPr>
          <p:cNvPr id="8" name="Picture 7">
            <a:extLst>
              <a:ext uri="{FF2B5EF4-FFF2-40B4-BE49-F238E27FC236}">
                <a16:creationId xmlns:a16="http://schemas.microsoft.com/office/drawing/2014/main" id="{2EC8B729-E65D-4A3D-AE80-97FCF77E2846}"/>
              </a:ext>
            </a:extLst>
          </p:cNvPr>
          <p:cNvPicPr>
            <a:picLocks noChangeAspect="1"/>
          </p:cNvPicPr>
          <p:nvPr/>
        </p:nvPicPr>
        <p:blipFill>
          <a:blip r:embed="rId3"/>
          <a:stretch>
            <a:fillRect/>
          </a:stretch>
        </p:blipFill>
        <p:spPr>
          <a:xfrm>
            <a:off x="1637450" y="2642688"/>
            <a:ext cx="5155609" cy="530341"/>
          </a:xfrm>
          <a:prstGeom prst="rect">
            <a:avLst/>
          </a:prstGeom>
        </p:spPr>
      </p:pic>
      <p:pic>
        <p:nvPicPr>
          <p:cNvPr id="10" name="Picture 9">
            <a:extLst>
              <a:ext uri="{FF2B5EF4-FFF2-40B4-BE49-F238E27FC236}">
                <a16:creationId xmlns:a16="http://schemas.microsoft.com/office/drawing/2014/main" id="{7BCBF0AA-4B81-418C-BABB-DA10B3EA50EA}"/>
              </a:ext>
            </a:extLst>
          </p:cNvPr>
          <p:cNvPicPr>
            <a:picLocks noChangeAspect="1"/>
          </p:cNvPicPr>
          <p:nvPr/>
        </p:nvPicPr>
        <p:blipFill>
          <a:blip r:embed="rId4"/>
          <a:stretch>
            <a:fillRect/>
          </a:stretch>
        </p:blipFill>
        <p:spPr>
          <a:xfrm>
            <a:off x="1347751" y="3459379"/>
            <a:ext cx="7955844" cy="1323439"/>
          </a:xfrm>
          <a:prstGeom prst="rect">
            <a:avLst/>
          </a:prstGeom>
        </p:spPr>
      </p:pic>
      <p:pic>
        <p:nvPicPr>
          <p:cNvPr id="12" name="Picture 11">
            <a:extLst>
              <a:ext uri="{FF2B5EF4-FFF2-40B4-BE49-F238E27FC236}">
                <a16:creationId xmlns:a16="http://schemas.microsoft.com/office/drawing/2014/main" id="{E537E32E-E53E-4CEC-B825-C46F71BE2AA5}"/>
              </a:ext>
            </a:extLst>
          </p:cNvPr>
          <p:cNvPicPr>
            <a:picLocks noChangeAspect="1"/>
          </p:cNvPicPr>
          <p:nvPr/>
        </p:nvPicPr>
        <p:blipFill>
          <a:blip r:embed="rId5"/>
          <a:stretch>
            <a:fillRect/>
          </a:stretch>
        </p:blipFill>
        <p:spPr>
          <a:xfrm>
            <a:off x="727866" y="5176376"/>
            <a:ext cx="9715935" cy="666012"/>
          </a:xfrm>
          <a:prstGeom prst="rect">
            <a:avLst/>
          </a:prstGeom>
        </p:spPr>
      </p:pic>
    </p:spTree>
    <p:extLst>
      <p:ext uri="{BB962C8B-B14F-4D97-AF65-F5344CB8AC3E}">
        <p14:creationId xmlns:p14="http://schemas.microsoft.com/office/powerpoint/2010/main" val="16453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t>Passing Arguments </a:t>
            </a:r>
            <a:r>
              <a:rPr lang="en-US" sz="3200" b="1" dirty="0">
                <a:solidFill>
                  <a:srgbClr val="FF0000"/>
                </a:solidFill>
              </a:rPr>
              <a:t>to React</a:t>
            </a:r>
            <a:r>
              <a:rPr lang="en-US" sz="3200" b="1" dirty="0">
                <a:solidFill>
                  <a:srgbClr val="7030A0"/>
                </a:solidFill>
              </a:rPr>
              <a:t> Events</a:t>
            </a:r>
            <a:endParaRPr lang="en-US" sz="3200" dirty="0"/>
          </a:p>
        </p:txBody>
      </p:sp>
      <p:pic>
        <p:nvPicPr>
          <p:cNvPr id="14" name="Picture 13">
            <a:extLst>
              <a:ext uri="{FF2B5EF4-FFF2-40B4-BE49-F238E27FC236}">
                <a16:creationId xmlns:a16="http://schemas.microsoft.com/office/drawing/2014/main" id="{6AF3C63B-75E3-4D37-8787-10313FC6F1CB}"/>
              </a:ext>
            </a:extLst>
          </p:cNvPr>
          <p:cNvPicPr>
            <a:picLocks noChangeAspect="1"/>
          </p:cNvPicPr>
          <p:nvPr/>
        </p:nvPicPr>
        <p:blipFill>
          <a:blip r:embed="rId3"/>
          <a:stretch>
            <a:fillRect/>
          </a:stretch>
        </p:blipFill>
        <p:spPr>
          <a:xfrm>
            <a:off x="2974769" y="1617418"/>
            <a:ext cx="5156465" cy="1473276"/>
          </a:xfrm>
          <a:prstGeom prst="rect">
            <a:avLst/>
          </a:prstGeom>
        </p:spPr>
      </p:pic>
      <p:pic>
        <p:nvPicPr>
          <p:cNvPr id="16" name="Picture 15">
            <a:extLst>
              <a:ext uri="{FF2B5EF4-FFF2-40B4-BE49-F238E27FC236}">
                <a16:creationId xmlns:a16="http://schemas.microsoft.com/office/drawing/2014/main" id="{6B3A5C8C-8BB9-4D58-8F42-D19FD757FF78}"/>
              </a:ext>
            </a:extLst>
          </p:cNvPr>
          <p:cNvPicPr>
            <a:picLocks noChangeAspect="1"/>
          </p:cNvPicPr>
          <p:nvPr/>
        </p:nvPicPr>
        <p:blipFill>
          <a:blip r:embed="rId4"/>
          <a:stretch>
            <a:fillRect/>
          </a:stretch>
        </p:blipFill>
        <p:spPr>
          <a:xfrm>
            <a:off x="1170639" y="3767307"/>
            <a:ext cx="9976363" cy="558829"/>
          </a:xfrm>
          <a:prstGeom prst="rect">
            <a:avLst/>
          </a:prstGeom>
        </p:spPr>
      </p:pic>
    </p:spTree>
    <p:extLst>
      <p:ext uri="{BB962C8B-B14F-4D97-AF65-F5344CB8AC3E}">
        <p14:creationId xmlns:p14="http://schemas.microsoft.com/office/powerpoint/2010/main" val="1800659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FF0000"/>
                </a:solidFill>
              </a:rPr>
              <a:t>React</a:t>
            </a:r>
            <a:r>
              <a:rPr lang="en-US" sz="3200" b="1" dirty="0">
                <a:solidFill>
                  <a:srgbClr val="7030A0"/>
                </a:solidFill>
              </a:rPr>
              <a:t> List</a:t>
            </a:r>
            <a:endParaRPr lang="en-US" sz="3200" dirty="0"/>
          </a:p>
        </p:txBody>
      </p:sp>
      <p:pic>
        <p:nvPicPr>
          <p:cNvPr id="8" name="Picture 7">
            <a:extLst>
              <a:ext uri="{FF2B5EF4-FFF2-40B4-BE49-F238E27FC236}">
                <a16:creationId xmlns:a16="http://schemas.microsoft.com/office/drawing/2014/main" id="{8D35D7EA-E55D-4531-AC7B-B05C428D851E}"/>
              </a:ext>
            </a:extLst>
          </p:cNvPr>
          <p:cNvPicPr>
            <a:picLocks noChangeAspect="1"/>
          </p:cNvPicPr>
          <p:nvPr/>
        </p:nvPicPr>
        <p:blipFill>
          <a:blip r:embed="rId3"/>
          <a:stretch>
            <a:fillRect/>
          </a:stretch>
        </p:blipFill>
        <p:spPr>
          <a:xfrm>
            <a:off x="257407" y="1314726"/>
            <a:ext cx="5143764" cy="1492327"/>
          </a:xfrm>
          <a:prstGeom prst="rect">
            <a:avLst/>
          </a:prstGeom>
        </p:spPr>
      </p:pic>
      <p:pic>
        <p:nvPicPr>
          <p:cNvPr id="10" name="Picture 9">
            <a:extLst>
              <a:ext uri="{FF2B5EF4-FFF2-40B4-BE49-F238E27FC236}">
                <a16:creationId xmlns:a16="http://schemas.microsoft.com/office/drawing/2014/main" id="{5CC8CCD1-8F77-43BE-9036-57DACC5FE504}"/>
              </a:ext>
            </a:extLst>
          </p:cNvPr>
          <p:cNvPicPr>
            <a:picLocks noChangeAspect="1"/>
          </p:cNvPicPr>
          <p:nvPr/>
        </p:nvPicPr>
        <p:blipFill>
          <a:blip r:embed="rId4"/>
          <a:stretch>
            <a:fillRect/>
          </a:stretch>
        </p:blipFill>
        <p:spPr>
          <a:xfrm>
            <a:off x="6712840" y="1413475"/>
            <a:ext cx="4978656" cy="2146410"/>
          </a:xfrm>
          <a:prstGeom prst="rect">
            <a:avLst/>
          </a:prstGeom>
        </p:spPr>
      </p:pic>
      <p:pic>
        <p:nvPicPr>
          <p:cNvPr id="12" name="Picture 11">
            <a:extLst>
              <a:ext uri="{FF2B5EF4-FFF2-40B4-BE49-F238E27FC236}">
                <a16:creationId xmlns:a16="http://schemas.microsoft.com/office/drawing/2014/main" id="{A065C8D3-3BA5-495D-94A5-E3401F3AE625}"/>
              </a:ext>
            </a:extLst>
          </p:cNvPr>
          <p:cNvPicPr>
            <a:picLocks noChangeAspect="1"/>
          </p:cNvPicPr>
          <p:nvPr/>
        </p:nvPicPr>
        <p:blipFill>
          <a:blip r:embed="rId5"/>
          <a:stretch>
            <a:fillRect/>
          </a:stretch>
        </p:blipFill>
        <p:spPr>
          <a:xfrm>
            <a:off x="1516802" y="3845516"/>
            <a:ext cx="8072399" cy="2843339"/>
          </a:xfrm>
          <a:prstGeom prst="rect">
            <a:avLst/>
          </a:prstGeom>
        </p:spPr>
      </p:pic>
    </p:spTree>
    <p:extLst>
      <p:ext uri="{BB962C8B-B14F-4D97-AF65-F5344CB8AC3E}">
        <p14:creationId xmlns:p14="http://schemas.microsoft.com/office/powerpoint/2010/main" val="3318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FF0000"/>
                </a:solidFill>
              </a:rPr>
              <a:t>React</a:t>
            </a:r>
            <a:r>
              <a:rPr lang="en-US" sz="3200" b="1" dirty="0">
                <a:solidFill>
                  <a:srgbClr val="7030A0"/>
                </a:solidFill>
              </a:rPr>
              <a:t> </a:t>
            </a:r>
            <a:r>
              <a:rPr lang="en-US" sz="3200" b="1" dirty="0"/>
              <a:t>Event Object</a:t>
            </a:r>
            <a:endParaRPr lang="en-US" sz="3200" dirty="0"/>
          </a:p>
        </p:txBody>
      </p:sp>
      <p:pic>
        <p:nvPicPr>
          <p:cNvPr id="4" name="Picture 3">
            <a:extLst>
              <a:ext uri="{FF2B5EF4-FFF2-40B4-BE49-F238E27FC236}">
                <a16:creationId xmlns:a16="http://schemas.microsoft.com/office/drawing/2014/main" id="{0CFE65E0-50E9-4E28-9364-41A7A9382144}"/>
              </a:ext>
            </a:extLst>
          </p:cNvPr>
          <p:cNvPicPr>
            <a:picLocks noChangeAspect="1"/>
          </p:cNvPicPr>
          <p:nvPr/>
        </p:nvPicPr>
        <p:blipFill>
          <a:blip r:embed="rId3"/>
          <a:stretch>
            <a:fillRect/>
          </a:stretch>
        </p:blipFill>
        <p:spPr>
          <a:xfrm>
            <a:off x="1107818" y="1504659"/>
            <a:ext cx="9976363" cy="958899"/>
          </a:xfrm>
          <a:prstGeom prst="rect">
            <a:avLst/>
          </a:prstGeom>
        </p:spPr>
      </p:pic>
      <p:pic>
        <p:nvPicPr>
          <p:cNvPr id="6" name="Picture 5">
            <a:extLst>
              <a:ext uri="{FF2B5EF4-FFF2-40B4-BE49-F238E27FC236}">
                <a16:creationId xmlns:a16="http://schemas.microsoft.com/office/drawing/2014/main" id="{92A20F6C-36B9-483D-87EE-C7BD17526AF8}"/>
              </a:ext>
            </a:extLst>
          </p:cNvPr>
          <p:cNvPicPr>
            <a:picLocks noChangeAspect="1"/>
          </p:cNvPicPr>
          <p:nvPr/>
        </p:nvPicPr>
        <p:blipFill>
          <a:blip r:embed="rId4"/>
          <a:stretch>
            <a:fillRect/>
          </a:stretch>
        </p:blipFill>
        <p:spPr>
          <a:xfrm>
            <a:off x="838200" y="3367230"/>
            <a:ext cx="10541542" cy="584230"/>
          </a:xfrm>
          <a:prstGeom prst="rect">
            <a:avLst/>
          </a:prstGeom>
        </p:spPr>
      </p:pic>
    </p:spTree>
    <p:extLst>
      <p:ext uri="{BB962C8B-B14F-4D97-AF65-F5344CB8AC3E}">
        <p14:creationId xmlns:p14="http://schemas.microsoft.com/office/powerpoint/2010/main" val="248219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FF0000"/>
                </a:solidFill>
              </a:rPr>
              <a:t>React</a:t>
            </a:r>
            <a:r>
              <a:rPr lang="en-US" sz="3200" b="1" dirty="0">
                <a:solidFill>
                  <a:srgbClr val="7030A0"/>
                </a:solidFill>
              </a:rPr>
              <a:t> List</a:t>
            </a:r>
            <a:endParaRPr lang="en-US" sz="3200" dirty="0"/>
          </a:p>
        </p:txBody>
      </p:sp>
      <p:pic>
        <p:nvPicPr>
          <p:cNvPr id="8" name="Picture 7">
            <a:extLst>
              <a:ext uri="{FF2B5EF4-FFF2-40B4-BE49-F238E27FC236}">
                <a16:creationId xmlns:a16="http://schemas.microsoft.com/office/drawing/2014/main" id="{8D35D7EA-E55D-4531-AC7B-B05C428D851E}"/>
              </a:ext>
            </a:extLst>
          </p:cNvPr>
          <p:cNvPicPr>
            <a:picLocks noChangeAspect="1"/>
          </p:cNvPicPr>
          <p:nvPr/>
        </p:nvPicPr>
        <p:blipFill>
          <a:blip r:embed="rId3"/>
          <a:stretch>
            <a:fillRect/>
          </a:stretch>
        </p:blipFill>
        <p:spPr>
          <a:xfrm>
            <a:off x="257407" y="1314726"/>
            <a:ext cx="5143764" cy="1492327"/>
          </a:xfrm>
          <a:prstGeom prst="rect">
            <a:avLst/>
          </a:prstGeom>
        </p:spPr>
      </p:pic>
      <p:pic>
        <p:nvPicPr>
          <p:cNvPr id="10" name="Picture 9">
            <a:extLst>
              <a:ext uri="{FF2B5EF4-FFF2-40B4-BE49-F238E27FC236}">
                <a16:creationId xmlns:a16="http://schemas.microsoft.com/office/drawing/2014/main" id="{5CC8CCD1-8F77-43BE-9036-57DACC5FE504}"/>
              </a:ext>
            </a:extLst>
          </p:cNvPr>
          <p:cNvPicPr>
            <a:picLocks noChangeAspect="1"/>
          </p:cNvPicPr>
          <p:nvPr/>
        </p:nvPicPr>
        <p:blipFill>
          <a:blip r:embed="rId4"/>
          <a:stretch>
            <a:fillRect/>
          </a:stretch>
        </p:blipFill>
        <p:spPr>
          <a:xfrm>
            <a:off x="6712840" y="1413475"/>
            <a:ext cx="4978656" cy="2146410"/>
          </a:xfrm>
          <a:prstGeom prst="rect">
            <a:avLst/>
          </a:prstGeom>
        </p:spPr>
      </p:pic>
      <p:pic>
        <p:nvPicPr>
          <p:cNvPr id="12" name="Picture 11">
            <a:extLst>
              <a:ext uri="{FF2B5EF4-FFF2-40B4-BE49-F238E27FC236}">
                <a16:creationId xmlns:a16="http://schemas.microsoft.com/office/drawing/2014/main" id="{A065C8D3-3BA5-495D-94A5-E3401F3AE625}"/>
              </a:ext>
            </a:extLst>
          </p:cNvPr>
          <p:cNvPicPr>
            <a:picLocks noChangeAspect="1"/>
          </p:cNvPicPr>
          <p:nvPr/>
        </p:nvPicPr>
        <p:blipFill>
          <a:blip r:embed="rId5"/>
          <a:stretch>
            <a:fillRect/>
          </a:stretch>
        </p:blipFill>
        <p:spPr>
          <a:xfrm>
            <a:off x="1516802" y="3845516"/>
            <a:ext cx="8072399" cy="2843339"/>
          </a:xfrm>
          <a:prstGeom prst="rect">
            <a:avLst/>
          </a:prstGeom>
        </p:spPr>
      </p:pic>
    </p:spTree>
    <p:extLst>
      <p:ext uri="{BB962C8B-B14F-4D97-AF65-F5344CB8AC3E}">
        <p14:creationId xmlns:p14="http://schemas.microsoft.com/office/powerpoint/2010/main" val="24100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C00000"/>
                </a:solidFill>
              </a:rPr>
              <a:t>Adding Forms </a:t>
            </a:r>
            <a:r>
              <a:rPr lang="en-US" sz="3200" b="1" dirty="0">
                <a:solidFill>
                  <a:srgbClr val="7030A0"/>
                </a:solidFill>
              </a:rPr>
              <a:t>in React</a:t>
            </a:r>
            <a:endParaRPr lang="en-US" sz="3200" dirty="0"/>
          </a:p>
        </p:txBody>
      </p:sp>
      <p:sp>
        <p:nvSpPr>
          <p:cNvPr id="9" name="TextBox 8">
            <a:extLst>
              <a:ext uri="{FF2B5EF4-FFF2-40B4-BE49-F238E27FC236}">
                <a16:creationId xmlns:a16="http://schemas.microsoft.com/office/drawing/2014/main" id="{3EFBA43D-B7A2-4021-9C6F-E0DA27634EE7}"/>
              </a:ext>
            </a:extLst>
          </p:cNvPr>
          <p:cNvSpPr txBox="1"/>
          <p:nvPr/>
        </p:nvSpPr>
        <p:spPr>
          <a:xfrm>
            <a:off x="1031317" y="1196121"/>
            <a:ext cx="10646477" cy="212686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solidFill>
                  <a:srgbClr val="C00000"/>
                </a:solidFill>
              </a:rPr>
              <a:t>In HTML</a:t>
            </a:r>
            <a:r>
              <a:rPr lang="en-US" dirty="0"/>
              <a:t>, form data is usually handled </a:t>
            </a:r>
            <a:r>
              <a:rPr lang="en-US" dirty="0">
                <a:solidFill>
                  <a:srgbClr val="C00000"/>
                </a:solidFill>
              </a:rPr>
              <a:t>by the DOM.</a:t>
            </a:r>
          </a:p>
          <a:p>
            <a:pPr marL="285750" indent="-285750">
              <a:lnSpc>
                <a:spcPct val="150000"/>
              </a:lnSpc>
              <a:buFont typeface="Wingdings" panose="05000000000000000000" pitchFamily="2" charset="2"/>
              <a:buChar char="Ø"/>
            </a:pPr>
            <a:r>
              <a:rPr lang="en-US" dirty="0">
                <a:solidFill>
                  <a:srgbClr val="C00000"/>
                </a:solidFill>
              </a:rPr>
              <a:t>In React</a:t>
            </a:r>
            <a:r>
              <a:rPr lang="en-US" dirty="0"/>
              <a:t>, form data is usually handled </a:t>
            </a:r>
            <a:r>
              <a:rPr lang="en-US" dirty="0">
                <a:solidFill>
                  <a:srgbClr val="C00000"/>
                </a:solidFill>
              </a:rPr>
              <a:t>by the components.</a:t>
            </a:r>
          </a:p>
          <a:p>
            <a:pPr marL="285750" indent="-285750">
              <a:lnSpc>
                <a:spcPct val="150000"/>
              </a:lnSpc>
              <a:buFont typeface="Wingdings" panose="05000000000000000000" pitchFamily="2" charset="2"/>
              <a:buChar char="Ø"/>
            </a:pPr>
            <a:r>
              <a:rPr lang="en-US" dirty="0"/>
              <a:t>When the data is </a:t>
            </a:r>
            <a:r>
              <a:rPr lang="en-US" dirty="0">
                <a:solidFill>
                  <a:srgbClr val="C00000"/>
                </a:solidFill>
              </a:rPr>
              <a:t>handled by the components</a:t>
            </a:r>
            <a:r>
              <a:rPr lang="en-US" dirty="0"/>
              <a:t>, all the data is stored in the </a:t>
            </a:r>
            <a:r>
              <a:rPr lang="en-US" dirty="0">
                <a:solidFill>
                  <a:srgbClr val="C00000"/>
                </a:solidFill>
              </a:rPr>
              <a:t>component state.</a:t>
            </a:r>
          </a:p>
          <a:p>
            <a:pPr marL="285750" indent="-285750">
              <a:lnSpc>
                <a:spcPct val="150000"/>
              </a:lnSpc>
              <a:buFont typeface="Wingdings" panose="05000000000000000000" pitchFamily="2" charset="2"/>
              <a:buChar char="Ø"/>
            </a:pPr>
            <a:r>
              <a:rPr lang="en-US" dirty="0"/>
              <a:t>We can control changes by </a:t>
            </a:r>
            <a:r>
              <a:rPr lang="en-US" dirty="0">
                <a:solidFill>
                  <a:srgbClr val="C00000"/>
                </a:solidFill>
              </a:rPr>
              <a:t>adding event handlers </a:t>
            </a:r>
            <a:r>
              <a:rPr lang="en-US" dirty="0"/>
              <a:t>in the </a:t>
            </a:r>
            <a:r>
              <a:rPr lang="en-US" dirty="0" err="1">
                <a:solidFill>
                  <a:srgbClr val="C00000"/>
                </a:solidFill>
              </a:rPr>
              <a:t>onChange</a:t>
            </a:r>
            <a:r>
              <a:rPr lang="en-US" dirty="0">
                <a:solidFill>
                  <a:srgbClr val="C00000"/>
                </a:solidFill>
              </a:rPr>
              <a:t> attribute</a:t>
            </a:r>
            <a:r>
              <a:rPr lang="en-US" dirty="0"/>
              <a:t>.</a:t>
            </a:r>
          </a:p>
          <a:p>
            <a:pPr marL="285750" indent="-285750">
              <a:lnSpc>
                <a:spcPct val="150000"/>
              </a:lnSpc>
              <a:buFont typeface="Wingdings" panose="05000000000000000000" pitchFamily="2" charset="2"/>
              <a:buChar char="Ø"/>
            </a:pPr>
            <a:r>
              <a:rPr lang="en-US" dirty="0"/>
              <a:t>We can use the </a:t>
            </a:r>
            <a:r>
              <a:rPr lang="en-US" dirty="0" err="1">
                <a:solidFill>
                  <a:srgbClr val="C00000"/>
                </a:solidFill>
              </a:rPr>
              <a:t>useState</a:t>
            </a:r>
            <a:r>
              <a:rPr lang="en-US" dirty="0"/>
              <a:t> </a:t>
            </a:r>
            <a:r>
              <a:rPr lang="en-US" dirty="0">
                <a:solidFill>
                  <a:srgbClr val="C00000"/>
                </a:solidFill>
              </a:rPr>
              <a:t>Hook</a:t>
            </a:r>
            <a:r>
              <a:rPr lang="en-US" dirty="0"/>
              <a:t> to keep track of each inputs value.</a:t>
            </a:r>
          </a:p>
        </p:txBody>
      </p:sp>
    </p:spTree>
    <p:extLst>
      <p:ext uri="{BB962C8B-B14F-4D97-AF65-F5344CB8AC3E}">
        <p14:creationId xmlns:p14="http://schemas.microsoft.com/office/powerpoint/2010/main" val="42429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FF0000"/>
                </a:solidFill>
              </a:rPr>
              <a:t>React</a:t>
            </a:r>
            <a:r>
              <a:rPr lang="en-US" sz="3200" b="1" dirty="0">
                <a:solidFill>
                  <a:srgbClr val="7030A0"/>
                </a:solidFill>
              </a:rPr>
              <a:t> Router</a:t>
            </a:r>
            <a:endParaRPr lang="en-US" sz="3200" dirty="0"/>
          </a:p>
        </p:txBody>
      </p:sp>
      <p:sp>
        <p:nvSpPr>
          <p:cNvPr id="6" name="TextBox 5">
            <a:extLst>
              <a:ext uri="{FF2B5EF4-FFF2-40B4-BE49-F238E27FC236}">
                <a16:creationId xmlns:a16="http://schemas.microsoft.com/office/drawing/2014/main" id="{60737F8D-FD95-4521-9EC9-A67ECD95D334}"/>
              </a:ext>
            </a:extLst>
          </p:cNvPr>
          <p:cNvSpPr txBox="1"/>
          <p:nvPr/>
        </p:nvSpPr>
        <p:spPr>
          <a:xfrm>
            <a:off x="772761" y="1175180"/>
            <a:ext cx="10646477" cy="31743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React App doesn't include page </a:t>
            </a:r>
            <a:r>
              <a:rPr lang="en-US" sz="2000" dirty="0">
                <a:solidFill>
                  <a:srgbClr val="C00000"/>
                </a:solidFill>
              </a:rPr>
              <a:t>routing</a:t>
            </a:r>
            <a:r>
              <a:rPr lang="en-US" sz="2000" dirty="0"/>
              <a:t>.</a:t>
            </a:r>
          </a:p>
          <a:p>
            <a:pPr marL="285750" indent="-285750">
              <a:lnSpc>
                <a:spcPct val="150000"/>
              </a:lnSpc>
              <a:buFont typeface="Wingdings" panose="05000000000000000000" pitchFamily="2" charset="2"/>
              <a:buChar char="Ø"/>
            </a:pPr>
            <a:r>
              <a:rPr lang="en-US" sz="2000" dirty="0">
                <a:solidFill>
                  <a:srgbClr val="C00000"/>
                </a:solidFill>
              </a:rPr>
              <a:t>React</a:t>
            </a:r>
            <a:r>
              <a:rPr lang="en-US" sz="2000" dirty="0"/>
              <a:t> Router is the most popular solution.</a:t>
            </a:r>
            <a:endParaRPr lang="en-US" sz="2000" dirty="0">
              <a:solidFill>
                <a:srgbClr val="C00000"/>
              </a:solidFill>
            </a:endParaRPr>
          </a:p>
          <a:p>
            <a:pPr marL="285750" indent="-285750">
              <a:lnSpc>
                <a:spcPct val="150000"/>
              </a:lnSpc>
              <a:buFont typeface="Wingdings" panose="05000000000000000000" pitchFamily="2" charset="2"/>
              <a:buChar char="Ø"/>
            </a:pPr>
            <a:r>
              <a:rPr lang="en-US" sz="2400" b="1" dirty="0" err="1"/>
              <a:t>npm</a:t>
            </a:r>
            <a:r>
              <a:rPr lang="en-US" sz="2400" b="1" dirty="0"/>
              <a:t> </a:t>
            </a:r>
            <a:r>
              <a:rPr lang="en-US" sz="2400" b="1" dirty="0" err="1"/>
              <a:t>i</a:t>
            </a:r>
            <a:r>
              <a:rPr lang="en-US" sz="2400" b="1" dirty="0"/>
              <a:t> react-router-</a:t>
            </a:r>
            <a:r>
              <a:rPr lang="en-US" sz="2400" b="1" dirty="0" err="1"/>
              <a:t>dom</a:t>
            </a:r>
            <a:r>
              <a:rPr lang="en-US" sz="2400" b="1" dirty="0"/>
              <a:t> </a:t>
            </a:r>
            <a:r>
              <a:rPr lang="en-US" sz="2400" b="1" dirty="0">
                <a:solidFill>
                  <a:srgbClr val="C00000"/>
                </a:solidFill>
              </a:rPr>
              <a:t>or</a:t>
            </a:r>
            <a:r>
              <a:rPr lang="en-US" sz="2400" b="1" dirty="0"/>
              <a:t> </a:t>
            </a:r>
            <a:r>
              <a:rPr lang="en-US" sz="2400" b="1" dirty="0" err="1"/>
              <a:t>npm</a:t>
            </a:r>
            <a:r>
              <a:rPr lang="en-US" sz="2400" b="1" dirty="0"/>
              <a:t> </a:t>
            </a:r>
            <a:r>
              <a:rPr lang="en-US" sz="2400" b="1" dirty="0" err="1"/>
              <a:t>i</a:t>
            </a:r>
            <a:r>
              <a:rPr lang="en-US" sz="2400" b="1" dirty="0"/>
              <a:t> </a:t>
            </a:r>
            <a:r>
              <a:rPr lang="en-US" sz="2400" b="1" dirty="0" err="1"/>
              <a:t>react-router-dom@</a:t>
            </a:r>
            <a:r>
              <a:rPr lang="en-US" sz="2400" b="1" dirty="0" err="1">
                <a:solidFill>
                  <a:srgbClr val="7030A0"/>
                </a:solidFill>
              </a:rPr>
              <a:t>latest</a:t>
            </a:r>
            <a:endParaRPr lang="en-US" sz="2400" b="1" dirty="0">
              <a:solidFill>
                <a:srgbClr val="7030A0"/>
              </a:solidFill>
            </a:endParaRPr>
          </a:p>
          <a:p>
            <a:pPr marL="285750" indent="-285750">
              <a:lnSpc>
                <a:spcPct val="150000"/>
              </a:lnSpc>
              <a:buFont typeface="Wingdings" panose="05000000000000000000" pitchFamily="2" charset="2"/>
              <a:buChar char="Ø"/>
            </a:pPr>
            <a:r>
              <a:rPr lang="en-US" sz="2400" b="1" dirty="0">
                <a:solidFill>
                  <a:srgbClr val="7030A0"/>
                </a:solidFill>
              </a:rPr>
              <a:t>Folder Structure </a:t>
            </a:r>
          </a:p>
          <a:p>
            <a:pPr marL="742950" lvl="1" indent="-285750">
              <a:lnSpc>
                <a:spcPct val="150000"/>
              </a:lnSpc>
              <a:buFont typeface="Wingdings" panose="05000000000000000000" pitchFamily="2" charset="2"/>
              <a:buChar char="Ø"/>
            </a:pPr>
            <a:r>
              <a:rPr lang="en-US" sz="2000" dirty="0"/>
              <a:t>Within the </a:t>
            </a:r>
            <a:r>
              <a:rPr lang="en-US" sz="2000" b="1" dirty="0" err="1">
                <a:solidFill>
                  <a:srgbClr val="C00000"/>
                </a:solidFill>
              </a:rPr>
              <a:t>src</a:t>
            </a:r>
            <a:r>
              <a:rPr lang="en-US" sz="2000" dirty="0"/>
              <a:t> folder, we'll create a folder named </a:t>
            </a:r>
            <a:r>
              <a:rPr lang="en-US" sz="2000" b="1" dirty="0">
                <a:solidFill>
                  <a:srgbClr val="C00000"/>
                </a:solidFill>
              </a:rPr>
              <a:t>pages</a:t>
            </a:r>
            <a:r>
              <a:rPr lang="en-US" sz="2000" dirty="0"/>
              <a:t> with several files:</a:t>
            </a:r>
          </a:p>
          <a:p>
            <a:pPr marL="285750" indent="-285750">
              <a:lnSpc>
                <a:spcPct val="150000"/>
              </a:lnSpc>
              <a:buFont typeface="Wingdings" panose="05000000000000000000" pitchFamily="2" charset="2"/>
              <a:buChar char="Ø"/>
            </a:pPr>
            <a:endParaRPr lang="en-US" sz="2400" b="1" dirty="0"/>
          </a:p>
        </p:txBody>
      </p:sp>
    </p:spTree>
    <p:extLst>
      <p:ext uri="{BB962C8B-B14F-4D97-AF65-F5344CB8AC3E}">
        <p14:creationId xmlns:p14="http://schemas.microsoft.com/office/powerpoint/2010/main" val="2866137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FF0000"/>
                </a:solidFill>
              </a:rPr>
              <a:t>React</a:t>
            </a:r>
            <a:r>
              <a:rPr lang="en-US" sz="3200" b="1" dirty="0">
                <a:solidFill>
                  <a:srgbClr val="7030A0"/>
                </a:solidFill>
              </a:rPr>
              <a:t> Router</a:t>
            </a:r>
            <a:endParaRPr lang="en-US" sz="3200" dirty="0"/>
          </a:p>
        </p:txBody>
      </p:sp>
      <p:pic>
        <p:nvPicPr>
          <p:cNvPr id="4" name="Picture 3">
            <a:extLst>
              <a:ext uri="{FF2B5EF4-FFF2-40B4-BE49-F238E27FC236}">
                <a16:creationId xmlns:a16="http://schemas.microsoft.com/office/drawing/2014/main" id="{79E4FE8B-3B81-4F02-9639-45A2AEDB6697}"/>
              </a:ext>
            </a:extLst>
          </p:cNvPr>
          <p:cNvPicPr>
            <a:picLocks noChangeAspect="1"/>
          </p:cNvPicPr>
          <p:nvPr/>
        </p:nvPicPr>
        <p:blipFill>
          <a:blip r:embed="rId3"/>
          <a:stretch>
            <a:fillRect/>
          </a:stretch>
        </p:blipFill>
        <p:spPr>
          <a:xfrm>
            <a:off x="968548" y="704642"/>
            <a:ext cx="7379079" cy="520727"/>
          </a:xfrm>
          <a:prstGeom prst="rect">
            <a:avLst/>
          </a:prstGeom>
        </p:spPr>
      </p:pic>
      <p:pic>
        <p:nvPicPr>
          <p:cNvPr id="8" name="Picture 7">
            <a:extLst>
              <a:ext uri="{FF2B5EF4-FFF2-40B4-BE49-F238E27FC236}">
                <a16:creationId xmlns:a16="http://schemas.microsoft.com/office/drawing/2014/main" id="{24AB8823-A549-4063-8B28-9D78BD429EC5}"/>
              </a:ext>
            </a:extLst>
          </p:cNvPr>
          <p:cNvPicPr>
            <a:picLocks noChangeAspect="1"/>
          </p:cNvPicPr>
          <p:nvPr/>
        </p:nvPicPr>
        <p:blipFill>
          <a:blip r:embed="rId4"/>
          <a:stretch>
            <a:fillRect/>
          </a:stretch>
        </p:blipFill>
        <p:spPr>
          <a:xfrm>
            <a:off x="912708" y="1387424"/>
            <a:ext cx="5537424" cy="4999416"/>
          </a:xfrm>
          <a:prstGeom prst="rect">
            <a:avLst/>
          </a:prstGeom>
        </p:spPr>
      </p:pic>
      <p:sp>
        <p:nvSpPr>
          <p:cNvPr id="9" name="TextBox 8">
            <a:extLst>
              <a:ext uri="{FF2B5EF4-FFF2-40B4-BE49-F238E27FC236}">
                <a16:creationId xmlns:a16="http://schemas.microsoft.com/office/drawing/2014/main" id="{52ABF95F-B237-4C02-B048-68E269F2F0AA}"/>
              </a:ext>
            </a:extLst>
          </p:cNvPr>
          <p:cNvSpPr txBox="1"/>
          <p:nvPr/>
        </p:nvSpPr>
        <p:spPr>
          <a:xfrm>
            <a:off x="8711231" y="2010284"/>
            <a:ext cx="2296470" cy="461665"/>
          </a:xfrm>
          <a:prstGeom prst="rect">
            <a:avLst/>
          </a:prstGeom>
          <a:noFill/>
        </p:spPr>
        <p:txBody>
          <a:bodyPr wrap="square" rtlCol="0">
            <a:spAutoFit/>
          </a:bodyPr>
          <a:lstStyle/>
          <a:p>
            <a:r>
              <a:rPr lang="en-US" sz="2400" b="1" dirty="0" err="1">
                <a:solidFill>
                  <a:srgbClr val="C00000"/>
                </a:solidFill>
              </a:rPr>
              <a:t>LayoutPage.jsx</a:t>
            </a:r>
            <a:endParaRPr lang="en-US" sz="2400" b="1" dirty="0">
              <a:solidFill>
                <a:srgbClr val="C00000"/>
              </a:solidFill>
            </a:endParaRPr>
          </a:p>
        </p:txBody>
      </p:sp>
    </p:spTree>
    <p:extLst>
      <p:ext uri="{BB962C8B-B14F-4D97-AF65-F5344CB8AC3E}">
        <p14:creationId xmlns:p14="http://schemas.microsoft.com/office/powerpoint/2010/main" val="357636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FF0000"/>
                </a:solidFill>
              </a:rPr>
              <a:t>React</a:t>
            </a:r>
            <a:r>
              <a:rPr lang="en-US" sz="3200" b="1" dirty="0">
                <a:solidFill>
                  <a:srgbClr val="7030A0"/>
                </a:solidFill>
              </a:rPr>
              <a:t> Router</a:t>
            </a:r>
            <a:endParaRPr lang="en-US" sz="3200" dirty="0"/>
          </a:p>
        </p:txBody>
      </p:sp>
      <p:pic>
        <p:nvPicPr>
          <p:cNvPr id="5" name="Picture 4">
            <a:extLst>
              <a:ext uri="{FF2B5EF4-FFF2-40B4-BE49-F238E27FC236}">
                <a16:creationId xmlns:a16="http://schemas.microsoft.com/office/drawing/2014/main" id="{C761C055-F80C-445A-BA05-C227A7CBA8C8}"/>
              </a:ext>
            </a:extLst>
          </p:cNvPr>
          <p:cNvPicPr>
            <a:picLocks noChangeAspect="1"/>
          </p:cNvPicPr>
          <p:nvPr/>
        </p:nvPicPr>
        <p:blipFill>
          <a:blip r:embed="rId3"/>
          <a:stretch>
            <a:fillRect/>
          </a:stretch>
        </p:blipFill>
        <p:spPr>
          <a:xfrm>
            <a:off x="838200" y="955324"/>
            <a:ext cx="9792203" cy="438173"/>
          </a:xfrm>
          <a:prstGeom prst="rect">
            <a:avLst/>
          </a:prstGeom>
        </p:spPr>
      </p:pic>
      <p:sp>
        <p:nvSpPr>
          <p:cNvPr id="10" name="TextBox 9">
            <a:extLst>
              <a:ext uri="{FF2B5EF4-FFF2-40B4-BE49-F238E27FC236}">
                <a16:creationId xmlns:a16="http://schemas.microsoft.com/office/drawing/2014/main" id="{C03C6F49-7AD6-493C-8BFA-6523FAE5FBE2}"/>
              </a:ext>
            </a:extLst>
          </p:cNvPr>
          <p:cNvSpPr txBox="1"/>
          <p:nvPr/>
        </p:nvSpPr>
        <p:spPr>
          <a:xfrm>
            <a:off x="9667509" y="1724099"/>
            <a:ext cx="2296470" cy="461665"/>
          </a:xfrm>
          <a:prstGeom prst="rect">
            <a:avLst/>
          </a:prstGeom>
          <a:noFill/>
        </p:spPr>
        <p:txBody>
          <a:bodyPr wrap="square" rtlCol="0">
            <a:spAutoFit/>
          </a:bodyPr>
          <a:lstStyle/>
          <a:p>
            <a:r>
              <a:rPr lang="en-US" sz="2400" b="1" dirty="0" err="1">
                <a:solidFill>
                  <a:srgbClr val="C00000"/>
                </a:solidFill>
              </a:rPr>
              <a:t>App.jsx</a:t>
            </a:r>
            <a:endParaRPr lang="en-US" sz="2400" b="1" dirty="0">
              <a:solidFill>
                <a:srgbClr val="C00000"/>
              </a:solidFill>
            </a:endParaRPr>
          </a:p>
        </p:txBody>
      </p:sp>
      <p:pic>
        <p:nvPicPr>
          <p:cNvPr id="11" name="Picture 10">
            <a:extLst>
              <a:ext uri="{FF2B5EF4-FFF2-40B4-BE49-F238E27FC236}">
                <a16:creationId xmlns:a16="http://schemas.microsoft.com/office/drawing/2014/main" id="{774904B9-9993-4814-9DBE-6F7998094415}"/>
              </a:ext>
            </a:extLst>
          </p:cNvPr>
          <p:cNvPicPr>
            <a:picLocks noChangeAspect="1"/>
          </p:cNvPicPr>
          <p:nvPr/>
        </p:nvPicPr>
        <p:blipFill>
          <a:blip r:embed="rId4"/>
          <a:stretch>
            <a:fillRect/>
          </a:stretch>
        </p:blipFill>
        <p:spPr>
          <a:xfrm>
            <a:off x="1112801" y="2052654"/>
            <a:ext cx="7885489" cy="3440727"/>
          </a:xfrm>
          <a:prstGeom prst="rect">
            <a:avLst/>
          </a:prstGeom>
        </p:spPr>
      </p:pic>
    </p:spTree>
    <p:extLst>
      <p:ext uri="{BB962C8B-B14F-4D97-AF65-F5344CB8AC3E}">
        <p14:creationId xmlns:p14="http://schemas.microsoft.com/office/powerpoint/2010/main" val="370179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CB91-F802-417A-AD9B-59F116B7856A}"/>
              </a:ext>
            </a:extLst>
          </p:cNvPr>
          <p:cNvSpPr>
            <a:spLocks noGrp="1"/>
          </p:cNvSpPr>
          <p:nvPr>
            <p:ph type="title"/>
          </p:nvPr>
        </p:nvSpPr>
        <p:spPr/>
        <p:txBody>
          <a:bodyPr/>
          <a:lstStyle/>
          <a:p>
            <a:pPr algn="ctr"/>
            <a:r>
              <a:rPr lang="en-US" b="0" i="0" dirty="0">
                <a:solidFill>
                  <a:srgbClr val="000000"/>
                </a:solidFill>
                <a:effectLst/>
                <a:latin typeface="Segoe UI" panose="020B0502040204020203" pitchFamily="34" charset="0"/>
              </a:rPr>
              <a:t>React Tutorial</a:t>
            </a:r>
            <a:endParaRPr lang="en-US" dirty="0"/>
          </a:p>
        </p:txBody>
      </p:sp>
      <p:sp>
        <p:nvSpPr>
          <p:cNvPr id="3" name="Content Placeholder 2">
            <a:extLst>
              <a:ext uri="{FF2B5EF4-FFF2-40B4-BE49-F238E27FC236}">
                <a16:creationId xmlns:a16="http://schemas.microsoft.com/office/drawing/2014/main" id="{5F535F66-05D6-4372-863B-0D1719D6A57B}"/>
              </a:ext>
            </a:extLst>
          </p:cNvPr>
          <p:cNvSpPr>
            <a:spLocks noGrp="1"/>
          </p:cNvSpPr>
          <p:nvPr>
            <p:ph idx="1"/>
          </p:nvPr>
        </p:nvSpPr>
        <p:spPr/>
        <p:txBody>
          <a:bodyPr/>
          <a:lstStyle/>
          <a:p>
            <a:r>
              <a:rPr lang="en-US" dirty="0"/>
              <a:t>React is a JavaScript library for building user interfaces.</a:t>
            </a:r>
          </a:p>
          <a:p>
            <a:endParaRPr lang="en-US" dirty="0"/>
          </a:p>
          <a:p>
            <a:r>
              <a:rPr lang="en-US" dirty="0"/>
              <a:t>React is used to build single-page applications.</a:t>
            </a:r>
          </a:p>
          <a:p>
            <a:endParaRPr lang="en-US" dirty="0"/>
          </a:p>
          <a:p>
            <a:r>
              <a:rPr lang="en-US" dirty="0"/>
              <a:t>React allows us to create reusable UI components.</a:t>
            </a:r>
          </a:p>
          <a:p>
            <a:r>
              <a:rPr lang="en-US" dirty="0"/>
              <a:t>React, sometimes referred to as a frontend JavaScript framework, is a JavaScript library created by Facebook.</a:t>
            </a:r>
          </a:p>
          <a:p>
            <a:r>
              <a:rPr lang="en-US" dirty="0"/>
              <a:t>React only changes what needs to be changed!</a:t>
            </a:r>
          </a:p>
        </p:txBody>
      </p:sp>
    </p:spTree>
    <p:extLst>
      <p:ext uri="{BB962C8B-B14F-4D97-AF65-F5344CB8AC3E}">
        <p14:creationId xmlns:p14="http://schemas.microsoft.com/office/powerpoint/2010/main" val="4097268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FF0000"/>
                </a:solidFill>
              </a:rPr>
              <a:t>React</a:t>
            </a:r>
            <a:r>
              <a:rPr lang="en-US" sz="3200" b="1" dirty="0">
                <a:solidFill>
                  <a:srgbClr val="7030A0"/>
                </a:solidFill>
              </a:rPr>
              <a:t> Router</a:t>
            </a:r>
            <a:endParaRPr lang="en-US" sz="3200" dirty="0"/>
          </a:p>
        </p:txBody>
      </p:sp>
      <p:sp>
        <p:nvSpPr>
          <p:cNvPr id="3" name="TextBox 2">
            <a:extLst>
              <a:ext uri="{FF2B5EF4-FFF2-40B4-BE49-F238E27FC236}">
                <a16:creationId xmlns:a16="http://schemas.microsoft.com/office/drawing/2014/main" id="{59CB8784-5815-484F-92FB-AA090099DF4E}"/>
              </a:ext>
            </a:extLst>
          </p:cNvPr>
          <p:cNvSpPr txBox="1"/>
          <p:nvPr/>
        </p:nvSpPr>
        <p:spPr>
          <a:xfrm>
            <a:off x="684345" y="956284"/>
            <a:ext cx="9737313" cy="54476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t>We wrap our content first with </a:t>
            </a:r>
            <a:r>
              <a:rPr lang="en-US" sz="2000" b="1" dirty="0">
                <a:solidFill>
                  <a:srgbClr val="C00000"/>
                </a:solidFill>
              </a:rPr>
              <a:t>&lt;</a:t>
            </a:r>
            <a:r>
              <a:rPr lang="en-US" sz="2000" b="1" dirty="0" err="1">
                <a:solidFill>
                  <a:srgbClr val="C00000"/>
                </a:solidFill>
              </a:rPr>
              <a:t>BrowserRouter</a:t>
            </a:r>
            <a:r>
              <a:rPr lang="en-US" sz="2000" b="1" dirty="0">
                <a:solidFill>
                  <a:srgbClr val="C00000"/>
                </a:solidFill>
              </a:rPr>
              <a:t>&gt;.</a:t>
            </a:r>
          </a:p>
          <a:p>
            <a:pPr marL="285750" indent="-285750" algn="just">
              <a:lnSpc>
                <a:spcPct val="150000"/>
              </a:lnSpc>
              <a:buFont typeface="Wingdings" panose="05000000000000000000" pitchFamily="2" charset="2"/>
              <a:buChar char="Ø"/>
            </a:pPr>
            <a:r>
              <a:rPr lang="en-US" sz="2000" dirty="0"/>
              <a:t>Then we define our </a:t>
            </a:r>
            <a:r>
              <a:rPr lang="en-US" sz="2000" b="1" dirty="0">
                <a:solidFill>
                  <a:srgbClr val="C00000"/>
                </a:solidFill>
              </a:rPr>
              <a:t>&lt;Routes&gt;. </a:t>
            </a:r>
          </a:p>
          <a:p>
            <a:pPr marL="285750" indent="-285750" algn="just">
              <a:lnSpc>
                <a:spcPct val="150000"/>
              </a:lnSpc>
              <a:buFont typeface="Wingdings" panose="05000000000000000000" pitchFamily="2" charset="2"/>
              <a:buChar char="Ø"/>
            </a:pPr>
            <a:r>
              <a:rPr lang="en-US" sz="2000" dirty="0"/>
              <a:t>An application can have multiple </a:t>
            </a:r>
            <a:r>
              <a:rPr lang="en-US" sz="2000" b="1" dirty="0">
                <a:solidFill>
                  <a:srgbClr val="C00000"/>
                </a:solidFill>
              </a:rPr>
              <a:t>&lt;Routes&gt;. </a:t>
            </a:r>
          </a:p>
          <a:p>
            <a:pPr marL="285750" indent="-285750" algn="just">
              <a:lnSpc>
                <a:spcPct val="150000"/>
              </a:lnSpc>
              <a:buFont typeface="Wingdings" panose="05000000000000000000" pitchFamily="2" charset="2"/>
              <a:buChar char="Ø"/>
            </a:pPr>
            <a:r>
              <a:rPr lang="en-US" sz="2000" b="1" dirty="0">
                <a:solidFill>
                  <a:srgbClr val="C00000"/>
                </a:solidFill>
              </a:rPr>
              <a:t>&lt;Route&gt;s </a:t>
            </a:r>
            <a:r>
              <a:rPr lang="en-US" sz="2000" dirty="0"/>
              <a:t>can be nested. The first </a:t>
            </a:r>
            <a:r>
              <a:rPr lang="en-US" sz="2000" b="1" dirty="0">
                <a:solidFill>
                  <a:srgbClr val="C00000"/>
                </a:solidFill>
              </a:rPr>
              <a:t>&lt;Route&gt; </a:t>
            </a:r>
            <a:r>
              <a:rPr lang="en-US" sz="2000" dirty="0"/>
              <a:t>has a path of </a:t>
            </a:r>
            <a:r>
              <a:rPr lang="en-US" sz="2000" b="1" dirty="0">
                <a:solidFill>
                  <a:srgbClr val="C00000"/>
                </a:solidFill>
              </a:rPr>
              <a:t>/</a:t>
            </a:r>
            <a:r>
              <a:rPr lang="en-US" sz="2000" dirty="0"/>
              <a:t> and renders the </a:t>
            </a:r>
            <a:r>
              <a:rPr lang="en-US" sz="2000" b="1" dirty="0">
                <a:solidFill>
                  <a:srgbClr val="C00000"/>
                </a:solidFill>
              </a:rPr>
              <a:t>Layout component</a:t>
            </a:r>
            <a:r>
              <a:rPr lang="en-US" sz="2000" dirty="0"/>
              <a:t>.</a:t>
            </a:r>
          </a:p>
          <a:p>
            <a:pPr marL="285750" indent="-285750" algn="just">
              <a:lnSpc>
                <a:spcPct val="150000"/>
              </a:lnSpc>
              <a:buFont typeface="Wingdings" panose="05000000000000000000" pitchFamily="2" charset="2"/>
              <a:buChar char="Ø"/>
            </a:pPr>
            <a:r>
              <a:rPr lang="en-US" sz="2000" dirty="0"/>
              <a:t>The nested </a:t>
            </a:r>
            <a:r>
              <a:rPr lang="en-US" sz="2000" dirty="0">
                <a:solidFill>
                  <a:srgbClr val="C00000"/>
                </a:solidFill>
              </a:rPr>
              <a:t>&lt;Route&gt;s </a:t>
            </a:r>
            <a:r>
              <a:rPr lang="en-US" sz="2000" dirty="0"/>
              <a:t>inherit and add to the </a:t>
            </a:r>
            <a:r>
              <a:rPr lang="en-US" sz="2000" b="1" dirty="0">
                <a:solidFill>
                  <a:srgbClr val="C00000"/>
                </a:solidFill>
              </a:rPr>
              <a:t>parent route</a:t>
            </a:r>
            <a:r>
              <a:rPr lang="en-US" sz="2000" dirty="0"/>
              <a:t>. So the </a:t>
            </a:r>
            <a:r>
              <a:rPr lang="en-US" sz="2000" b="1" dirty="0">
                <a:solidFill>
                  <a:srgbClr val="C00000"/>
                </a:solidFill>
              </a:rPr>
              <a:t>About</a:t>
            </a:r>
            <a:r>
              <a:rPr lang="en-US" sz="2000" dirty="0"/>
              <a:t> path is combined with the parent and becomes </a:t>
            </a:r>
            <a:r>
              <a:rPr lang="en-US" sz="2000" b="1" dirty="0">
                <a:solidFill>
                  <a:srgbClr val="C00000"/>
                </a:solidFill>
              </a:rPr>
              <a:t>/ About</a:t>
            </a:r>
            <a:r>
              <a:rPr lang="en-US" sz="2000" dirty="0"/>
              <a:t>.</a:t>
            </a:r>
          </a:p>
          <a:p>
            <a:pPr marL="285750" indent="-285750" algn="just">
              <a:lnSpc>
                <a:spcPct val="150000"/>
              </a:lnSpc>
              <a:buFont typeface="Wingdings" panose="05000000000000000000" pitchFamily="2" charset="2"/>
              <a:buChar char="Ø"/>
            </a:pPr>
            <a:r>
              <a:rPr lang="en-US" sz="2000" dirty="0"/>
              <a:t>The </a:t>
            </a:r>
            <a:r>
              <a:rPr lang="en-US" sz="2000" b="1" dirty="0">
                <a:solidFill>
                  <a:srgbClr val="C00000"/>
                </a:solidFill>
              </a:rPr>
              <a:t>Homepage</a:t>
            </a:r>
            <a:r>
              <a:rPr lang="en-US" sz="2000" dirty="0"/>
              <a:t> component route does not have a path but has an index attribute. That specifies this route as the default route for the parent route, which is </a:t>
            </a:r>
            <a:r>
              <a:rPr lang="en-US" sz="2000" b="1" dirty="0">
                <a:solidFill>
                  <a:srgbClr val="C00000"/>
                </a:solidFill>
              </a:rPr>
              <a:t>/</a:t>
            </a:r>
            <a:r>
              <a:rPr lang="en-US" sz="2000" dirty="0"/>
              <a:t>.</a:t>
            </a:r>
          </a:p>
          <a:p>
            <a:pPr marL="285750" indent="-285750" algn="just">
              <a:lnSpc>
                <a:spcPct val="150000"/>
              </a:lnSpc>
              <a:buFont typeface="Wingdings" panose="05000000000000000000" pitchFamily="2" charset="2"/>
              <a:buChar char="Ø"/>
            </a:pPr>
            <a:r>
              <a:rPr lang="en-US" sz="2000" dirty="0"/>
              <a:t>Setting the path </a:t>
            </a:r>
            <a:r>
              <a:rPr lang="en-US" sz="2000" b="1" dirty="0">
                <a:solidFill>
                  <a:srgbClr val="C00000"/>
                </a:solidFill>
              </a:rPr>
              <a:t>to * </a:t>
            </a:r>
            <a:r>
              <a:rPr lang="en-US" sz="2000" dirty="0"/>
              <a:t>will act as a </a:t>
            </a:r>
            <a:r>
              <a:rPr lang="en-US" sz="2000" b="1" dirty="0">
                <a:solidFill>
                  <a:srgbClr val="C00000"/>
                </a:solidFill>
              </a:rPr>
              <a:t>catch-all</a:t>
            </a:r>
            <a:r>
              <a:rPr lang="en-US" sz="2000" dirty="0"/>
              <a:t> for any </a:t>
            </a:r>
            <a:r>
              <a:rPr lang="en-US" sz="2000" b="1" dirty="0">
                <a:solidFill>
                  <a:srgbClr val="C00000"/>
                </a:solidFill>
              </a:rPr>
              <a:t>undefined URLs</a:t>
            </a:r>
            <a:r>
              <a:rPr lang="en-US" sz="2000" dirty="0"/>
              <a:t>. This is great for a </a:t>
            </a:r>
            <a:r>
              <a:rPr lang="en-US" sz="2000" b="1" dirty="0">
                <a:solidFill>
                  <a:srgbClr val="C00000"/>
                </a:solidFill>
              </a:rPr>
              <a:t>404 error </a:t>
            </a:r>
            <a:r>
              <a:rPr lang="en-US" sz="2000" dirty="0"/>
              <a:t>page.</a:t>
            </a:r>
          </a:p>
          <a:p>
            <a:endParaRPr lang="en-US" dirty="0"/>
          </a:p>
        </p:txBody>
      </p:sp>
    </p:spTree>
    <p:extLst>
      <p:ext uri="{BB962C8B-B14F-4D97-AF65-F5344CB8AC3E}">
        <p14:creationId xmlns:p14="http://schemas.microsoft.com/office/powerpoint/2010/main" val="30374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65126"/>
            <a:ext cx="9429605" cy="762718"/>
          </a:xfrm>
        </p:spPr>
        <p:txBody>
          <a:bodyPr>
            <a:normAutofit/>
          </a:bodyPr>
          <a:lstStyle/>
          <a:p>
            <a:pPr algn="ctr"/>
            <a:r>
              <a:rPr lang="en-US" sz="3200" b="1" dirty="0">
                <a:solidFill>
                  <a:srgbClr val="7030A0"/>
                </a:solidFill>
              </a:rPr>
              <a:t>React Hooks</a:t>
            </a:r>
            <a:endParaRPr lang="en-US" sz="3200" dirty="0"/>
          </a:p>
        </p:txBody>
      </p:sp>
      <p:sp>
        <p:nvSpPr>
          <p:cNvPr id="9" name="TextBox 8">
            <a:extLst>
              <a:ext uri="{FF2B5EF4-FFF2-40B4-BE49-F238E27FC236}">
                <a16:creationId xmlns:a16="http://schemas.microsoft.com/office/drawing/2014/main" id="{3EFBA43D-B7A2-4021-9C6F-E0DA27634EE7}"/>
              </a:ext>
            </a:extLst>
          </p:cNvPr>
          <p:cNvSpPr txBox="1"/>
          <p:nvPr/>
        </p:nvSpPr>
        <p:spPr>
          <a:xfrm>
            <a:off x="1031317" y="1196121"/>
            <a:ext cx="10646477" cy="300402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solidFill>
                  <a:srgbClr val="C00000"/>
                </a:solidFill>
              </a:rPr>
              <a:t>Hooks </a:t>
            </a:r>
            <a:r>
              <a:rPr lang="en-US" dirty="0"/>
              <a:t>generally replace class components, there are no plans to remove classes from React.</a:t>
            </a:r>
          </a:p>
          <a:p>
            <a:pPr marL="285750" indent="-285750">
              <a:lnSpc>
                <a:spcPct val="150000"/>
              </a:lnSpc>
              <a:buFont typeface="Wingdings" panose="05000000000000000000" pitchFamily="2" charset="2"/>
              <a:buChar char="Ø"/>
            </a:pPr>
            <a:r>
              <a:rPr lang="en-US" dirty="0">
                <a:solidFill>
                  <a:srgbClr val="C00000"/>
                </a:solidFill>
              </a:rPr>
              <a:t>Hooks allow </a:t>
            </a:r>
            <a:r>
              <a:rPr lang="en-US" dirty="0"/>
              <a:t>function components to have access to state and other React features.</a:t>
            </a:r>
          </a:p>
          <a:p>
            <a:pPr marL="285750" indent="-285750">
              <a:lnSpc>
                <a:spcPct val="150000"/>
              </a:lnSpc>
              <a:buFont typeface="Wingdings" panose="05000000000000000000" pitchFamily="2" charset="2"/>
              <a:buChar char="Ø"/>
            </a:pPr>
            <a:r>
              <a:rPr lang="en-US" dirty="0"/>
              <a:t>We must </a:t>
            </a:r>
            <a:r>
              <a:rPr lang="en-US" dirty="0">
                <a:solidFill>
                  <a:srgbClr val="C00000"/>
                </a:solidFill>
              </a:rPr>
              <a:t>import</a:t>
            </a:r>
            <a:r>
              <a:rPr lang="en-US" dirty="0"/>
              <a:t> </a:t>
            </a:r>
            <a:r>
              <a:rPr lang="en-US" dirty="0">
                <a:solidFill>
                  <a:srgbClr val="C00000"/>
                </a:solidFill>
              </a:rPr>
              <a:t>Hooks</a:t>
            </a:r>
            <a:r>
              <a:rPr lang="en-US" dirty="0"/>
              <a:t> from </a:t>
            </a:r>
            <a:r>
              <a:rPr lang="en-US" dirty="0">
                <a:solidFill>
                  <a:srgbClr val="C00000"/>
                </a:solidFill>
              </a:rPr>
              <a:t>react</a:t>
            </a:r>
            <a:r>
              <a:rPr lang="en-US" dirty="0"/>
              <a:t>.</a:t>
            </a:r>
          </a:p>
          <a:p>
            <a:pPr marL="285750" indent="-285750">
              <a:lnSpc>
                <a:spcPct val="150000"/>
              </a:lnSpc>
              <a:buFont typeface="Wingdings" panose="05000000000000000000" pitchFamily="2" charset="2"/>
              <a:buChar char="Ø"/>
            </a:pPr>
            <a:r>
              <a:rPr lang="en-US" sz="2000" b="1" dirty="0">
                <a:solidFill>
                  <a:srgbClr val="C00000"/>
                </a:solidFill>
              </a:rPr>
              <a:t>Hook Rules</a:t>
            </a:r>
          </a:p>
          <a:p>
            <a:pPr marL="742950" lvl="1" indent="-285750">
              <a:lnSpc>
                <a:spcPct val="150000"/>
              </a:lnSpc>
              <a:buFont typeface="Wingdings" panose="05000000000000000000" pitchFamily="2" charset="2"/>
              <a:buChar char="Ø"/>
            </a:pPr>
            <a:r>
              <a:rPr lang="en-US" dirty="0"/>
              <a:t>Hooks can only be called </a:t>
            </a:r>
            <a:r>
              <a:rPr lang="en-US" dirty="0">
                <a:solidFill>
                  <a:srgbClr val="C00000"/>
                </a:solidFill>
              </a:rPr>
              <a:t>inside React function components</a:t>
            </a:r>
            <a:r>
              <a:rPr lang="en-US" dirty="0"/>
              <a:t>.</a:t>
            </a:r>
          </a:p>
          <a:p>
            <a:pPr marL="742950" lvl="1" indent="-285750">
              <a:lnSpc>
                <a:spcPct val="150000"/>
              </a:lnSpc>
              <a:buFont typeface="Wingdings" panose="05000000000000000000" pitchFamily="2" charset="2"/>
              <a:buChar char="Ø"/>
            </a:pPr>
            <a:r>
              <a:rPr lang="en-US" dirty="0"/>
              <a:t>Hooks can only be called </a:t>
            </a:r>
            <a:r>
              <a:rPr lang="en-US" dirty="0">
                <a:solidFill>
                  <a:srgbClr val="C00000"/>
                </a:solidFill>
              </a:rPr>
              <a:t>at the top level of a component</a:t>
            </a:r>
            <a:r>
              <a:rPr lang="en-US" dirty="0"/>
              <a:t>.</a:t>
            </a:r>
          </a:p>
          <a:p>
            <a:pPr marL="742950" lvl="1" indent="-285750">
              <a:lnSpc>
                <a:spcPct val="150000"/>
              </a:lnSpc>
              <a:buFont typeface="Wingdings" panose="05000000000000000000" pitchFamily="2" charset="2"/>
              <a:buChar char="Ø"/>
            </a:pPr>
            <a:r>
              <a:rPr lang="en-US" dirty="0"/>
              <a:t>Hooks </a:t>
            </a:r>
            <a:r>
              <a:rPr lang="en-US" dirty="0">
                <a:solidFill>
                  <a:srgbClr val="C00000"/>
                </a:solidFill>
              </a:rPr>
              <a:t>cannot be conditional</a:t>
            </a:r>
            <a:r>
              <a:rPr lang="en-US" dirty="0"/>
              <a:t>.</a:t>
            </a:r>
          </a:p>
        </p:txBody>
      </p:sp>
    </p:spTree>
    <p:extLst>
      <p:ext uri="{BB962C8B-B14F-4D97-AF65-F5344CB8AC3E}">
        <p14:creationId xmlns:p14="http://schemas.microsoft.com/office/powerpoint/2010/main" val="34497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useState</a:t>
            </a:r>
            <a:r>
              <a:rPr lang="en-US" sz="3200" b="1" dirty="0">
                <a:solidFill>
                  <a:srgbClr val="7030A0"/>
                </a:solidFill>
              </a:rPr>
              <a:t> Hooks</a:t>
            </a:r>
            <a:endParaRPr lang="en-US" sz="3200" dirty="0"/>
          </a:p>
        </p:txBody>
      </p:sp>
      <p:sp>
        <p:nvSpPr>
          <p:cNvPr id="9" name="TextBox 8">
            <a:extLst>
              <a:ext uri="{FF2B5EF4-FFF2-40B4-BE49-F238E27FC236}">
                <a16:creationId xmlns:a16="http://schemas.microsoft.com/office/drawing/2014/main" id="{3EFBA43D-B7A2-4021-9C6F-E0DA27634EE7}"/>
              </a:ext>
            </a:extLst>
          </p:cNvPr>
          <p:cNvSpPr txBox="1"/>
          <p:nvPr/>
        </p:nvSpPr>
        <p:spPr>
          <a:xfrm>
            <a:off x="1031317" y="770340"/>
            <a:ext cx="10646477" cy="88036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solidFill>
                  <a:srgbClr val="C00000"/>
                </a:solidFill>
              </a:rPr>
              <a:t>React</a:t>
            </a:r>
            <a:r>
              <a:rPr lang="en-US" dirty="0"/>
              <a:t> </a:t>
            </a:r>
            <a:r>
              <a:rPr lang="en-US" dirty="0" err="1">
                <a:solidFill>
                  <a:srgbClr val="C00000"/>
                </a:solidFill>
              </a:rPr>
              <a:t>useState</a:t>
            </a:r>
            <a:r>
              <a:rPr lang="en-US" dirty="0"/>
              <a:t> Hook allows us to </a:t>
            </a:r>
            <a:r>
              <a:rPr lang="en-US" dirty="0">
                <a:solidFill>
                  <a:srgbClr val="C00000"/>
                </a:solidFill>
              </a:rPr>
              <a:t>track state </a:t>
            </a:r>
            <a:r>
              <a:rPr lang="en-US" dirty="0"/>
              <a:t>in a function components.</a:t>
            </a:r>
          </a:p>
          <a:p>
            <a:pPr marL="285750" indent="-285750">
              <a:lnSpc>
                <a:spcPct val="150000"/>
              </a:lnSpc>
              <a:buFont typeface="Wingdings" panose="05000000000000000000" pitchFamily="2" charset="2"/>
              <a:buChar char="Ø"/>
            </a:pPr>
            <a:r>
              <a:rPr lang="en-US" dirty="0"/>
              <a:t>State generally refers to data or properties that need to be tracking in an application.</a:t>
            </a:r>
          </a:p>
        </p:txBody>
      </p:sp>
      <p:pic>
        <p:nvPicPr>
          <p:cNvPr id="4" name="Picture 3">
            <a:extLst>
              <a:ext uri="{FF2B5EF4-FFF2-40B4-BE49-F238E27FC236}">
                <a16:creationId xmlns:a16="http://schemas.microsoft.com/office/drawing/2014/main" id="{F4E0C882-8CE1-4BEE-A4BA-A032AB5908C2}"/>
              </a:ext>
            </a:extLst>
          </p:cNvPr>
          <p:cNvPicPr>
            <a:picLocks noChangeAspect="1"/>
          </p:cNvPicPr>
          <p:nvPr/>
        </p:nvPicPr>
        <p:blipFill>
          <a:blip r:embed="rId3"/>
          <a:stretch>
            <a:fillRect/>
          </a:stretch>
        </p:blipFill>
        <p:spPr>
          <a:xfrm>
            <a:off x="1262070" y="1804493"/>
            <a:ext cx="3022755" cy="508026"/>
          </a:xfrm>
          <a:prstGeom prst="rect">
            <a:avLst/>
          </a:prstGeom>
        </p:spPr>
      </p:pic>
      <p:pic>
        <p:nvPicPr>
          <p:cNvPr id="6" name="Picture 5">
            <a:extLst>
              <a:ext uri="{FF2B5EF4-FFF2-40B4-BE49-F238E27FC236}">
                <a16:creationId xmlns:a16="http://schemas.microsoft.com/office/drawing/2014/main" id="{68561979-9948-47AF-9820-A4C4E263DEEA}"/>
              </a:ext>
            </a:extLst>
          </p:cNvPr>
          <p:cNvPicPr>
            <a:picLocks noChangeAspect="1"/>
          </p:cNvPicPr>
          <p:nvPr/>
        </p:nvPicPr>
        <p:blipFill>
          <a:blip r:embed="rId4"/>
          <a:stretch>
            <a:fillRect/>
          </a:stretch>
        </p:blipFill>
        <p:spPr>
          <a:xfrm>
            <a:off x="1262070" y="2466303"/>
            <a:ext cx="5518434" cy="508026"/>
          </a:xfrm>
          <a:prstGeom prst="rect">
            <a:avLst/>
          </a:prstGeom>
        </p:spPr>
      </p:pic>
      <p:pic>
        <p:nvPicPr>
          <p:cNvPr id="8" name="Picture 7">
            <a:extLst>
              <a:ext uri="{FF2B5EF4-FFF2-40B4-BE49-F238E27FC236}">
                <a16:creationId xmlns:a16="http://schemas.microsoft.com/office/drawing/2014/main" id="{73BFE141-A608-4CDB-8807-7B21E46118AC}"/>
              </a:ext>
            </a:extLst>
          </p:cNvPr>
          <p:cNvPicPr>
            <a:picLocks noChangeAspect="1"/>
          </p:cNvPicPr>
          <p:nvPr/>
        </p:nvPicPr>
        <p:blipFill>
          <a:blip r:embed="rId5"/>
          <a:stretch>
            <a:fillRect/>
          </a:stretch>
        </p:blipFill>
        <p:spPr>
          <a:xfrm>
            <a:off x="1223968" y="2869849"/>
            <a:ext cx="3060857" cy="495325"/>
          </a:xfrm>
          <a:prstGeom prst="rect">
            <a:avLst/>
          </a:prstGeom>
        </p:spPr>
      </p:pic>
      <p:sp>
        <p:nvSpPr>
          <p:cNvPr id="10" name="TextBox 9">
            <a:extLst>
              <a:ext uri="{FF2B5EF4-FFF2-40B4-BE49-F238E27FC236}">
                <a16:creationId xmlns:a16="http://schemas.microsoft.com/office/drawing/2014/main" id="{CE528B9B-1363-4F87-9A42-9026C5E44CBF}"/>
              </a:ext>
            </a:extLst>
          </p:cNvPr>
          <p:cNvSpPr txBox="1"/>
          <p:nvPr/>
        </p:nvSpPr>
        <p:spPr>
          <a:xfrm>
            <a:off x="1072037" y="3372777"/>
            <a:ext cx="10646477" cy="171136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err="1">
                <a:solidFill>
                  <a:srgbClr val="C00000"/>
                </a:solidFill>
              </a:rPr>
              <a:t>useState</a:t>
            </a:r>
            <a:r>
              <a:rPr lang="en-US" dirty="0"/>
              <a:t> accepts an initial state and </a:t>
            </a:r>
            <a:r>
              <a:rPr lang="en-US" dirty="0">
                <a:solidFill>
                  <a:srgbClr val="C00000"/>
                </a:solidFill>
              </a:rPr>
              <a:t>returns two values</a:t>
            </a:r>
            <a:r>
              <a:rPr lang="en-US" dirty="0"/>
              <a:t>:</a:t>
            </a:r>
          </a:p>
          <a:p>
            <a:pPr marL="285750" indent="-285750">
              <a:lnSpc>
                <a:spcPct val="150000"/>
              </a:lnSpc>
              <a:buFont typeface="Wingdings" panose="05000000000000000000" pitchFamily="2" charset="2"/>
              <a:buChar char="Ø"/>
            </a:pPr>
            <a:r>
              <a:rPr lang="en-US" dirty="0"/>
              <a:t>The current state.</a:t>
            </a:r>
          </a:p>
          <a:p>
            <a:pPr marL="742950" lvl="1" indent="-285750">
              <a:lnSpc>
                <a:spcPct val="150000"/>
              </a:lnSpc>
              <a:buFont typeface="Wingdings" panose="05000000000000000000" pitchFamily="2" charset="2"/>
              <a:buChar char="Ø"/>
            </a:pPr>
            <a:r>
              <a:rPr lang="en-US" dirty="0"/>
              <a:t>A </a:t>
            </a:r>
            <a:r>
              <a:rPr lang="en-US" dirty="0">
                <a:solidFill>
                  <a:srgbClr val="C00000"/>
                </a:solidFill>
              </a:rPr>
              <a:t>function that updates the state</a:t>
            </a:r>
            <a:r>
              <a:rPr lang="en-US" dirty="0"/>
              <a:t>. a function components.</a:t>
            </a:r>
          </a:p>
          <a:p>
            <a:pPr marL="742950" lvl="1" indent="-285750">
              <a:lnSpc>
                <a:spcPct val="150000"/>
              </a:lnSpc>
              <a:buFont typeface="Wingdings" panose="05000000000000000000" pitchFamily="2" charset="2"/>
              <a:buChar char="Ø"/>
            </a:pPr>
            <a:r>
              <a:rPr lang="en-US" dirty="0"/>
              <a:t>A </a:t>
            </a:r>
            <a:r>
              <a:rPr lang="en-US" dirty="0">
                <a:solidFill>
                  <a:srgbClr val="C00000"/>
                </a:solidFill>
              </a:rPr>
              <a:t>variable that  generally </a:t>
            </a:r>
            <a:r>
              <a:rPr lang="en-US" dirty="0"/>
              <a:t>refers to data or properties that need to be tracking in an application.</a:t>
            </a:r>
          </a:p>
        </p:txBody>
      </p:sp>
      <p:pic>
        <p:nvPicPr>
          <p:cNvPr id="12" name="Picture 11">
            <a:extLst>
              <a:ext uri="{FF2B5EF4-FFF2-40B4-BE49-F238E27FC236}">
                <a16:creationId xmlns:a16="http://schemas.microsoft.com/office/drawing/2014/main" id="{309B7B35-9CA4-408A-9722-16B7D3DF0D4F}"/>
              </a:ext>
            </a:extLst>
          </p:cNvPr>
          <p:cNvPicPr>
            <a:picLocks noChangeAspect="1"/>
          </p:cNvPicPr>
          <p:nvPr/>
        </p:nvPicPr>
        <p:blipFill>
          <a:blip r:embed="rId6"/>
          <a:stretch>
            <a:fillRect/>
          </a:stretch>
        </p:blipFill>
        <p:spPr>
          <a:xfrm>
            <a:off x="2285286" y="5355216"/>
            <a:ext cx="5401010" cy="1283408"/>
          </a:xfrm>
          <a:prstGeom prst="rect">
            <a:avLst/>
          </a:prstGeom>
        </p:spPr>
      </p:pic>
    </p:spTree>
    <p:extLst>
      <p:ext uri="{BB962C8B-B14F-4D97-AF65-F5344CB8AC3E}">
        <p14:creationId xmlns:p14="http://schemas.microsoft.com/office/powerpoint/2010/main" val="14421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useState</a:t>
            </a:r>
            <a:r>
              <a:rPr lang="en-US" sz="3200" b="1" dirty="0">
                <a:solidFill>
                  <a:srgbClr val="7030A0"/>
                </a:solidFill>
              </a:rPr>
              <a:t> Hooks</a:t>
            </a:r>
            <a:endParaRPr lang="en-US" sz="3200" dirty="0"/>
          </a:p>
        </p:txBody>
      </p:sp>
      <p:sp>
        <p:nvSpPr>
          <p:cNvPr id="9" name="TextBox 8">
            <a:extLst>
              <a:ext uri="{FF2B5EF4-FFF2-40B4-BE49-F238E27FC236}">
                <a16:creationId xmlns:a16="http://schemas.microsoft.com/office/drawing/2014/main" id="{3EFBA43D-B7A2-4021-9C6F-E0DA27634EE7}"/>
              </a:ext>
            </a:extLst>
          </p:cNvPr>
          <p:cNvSpPr txBox="1"/>
          <p:nvPr/>
        </p:nvSpPr>
        <p:spPr>
          <a:xfrm>
            <a:off x="947555" y="2298784"/>
            <a:ext cx="10646477" cy="171136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t>we are </a:t>
            </a:r>
            <a:r>
              <a:rPr lang="en-US" dirty="0" err="1">
                <a:solidFill>
                  <a:srgbClr val="C00000"/>
                </a:solidFill>
              </a:rPr>
              <a:t>destructuring</a:t>
            </a:r>
            <a:r>
              <a:rPr lang="en-US" dirty="0"/>
              <a:t> the returned values from </a:t>
            </a:r>
            <a:r>
              <a:rPr lang="en-US" dirty="0" err="1">
                <a:solidFill>
                  <a:srgbClr val="C00000"/>
                </a:solidFill>
              </a:rPr>
              <a:t>useState</a:t>
            </a:r>
            <a:r>
              <a:rPr lang="en-US" dirty="0">
                <a:solidFill>
                  <a:srgbClr val="C00000"/>
                </a:solidFill>
              </a:rPr>
              <a:t>.</a:t>
            </a:r>
          </a:p>
          <a:p>
            <a:pPr marL="285750" indent="-285750">
              <a:lnSpc>
                <a:spcPct val="150000"/>
              </a:lnSpc>
              <a:buFont typeface="Wingdings" panose="05000000000000000000" pitchFamily="2" charset="2"/>
              <a:buChar char="Ø"/>
            </a:pPr>
            <a:r>
              <a:rPr lang="en-US" dirty="0"/>
              <a:t>The first value, </a:t>
            </a:r>
            <a:r>
              <a:rPr lang="en-US" b="1" dirty="0" err="1">
                <a:solidFill>
                  <a:srgbClr val="C00000"/>
                </a:solidFill>
              </a:rPr>
              <a:t>getcount</a:t>
            </a:r>
            <a:r>
              <a:rPr lang="en-US" dirty="0"/>
              <a:t>, is our </a:t>
            </a:r>
            <a:r>
              <a:rPr lang="en-US" dirty="0">
                <a:solidFill>
                  <a:srgbClr val="C00000"/>
                </a:solidFill>
              </a:rPr>
              <a:t>current state</a:t>
            </a:r>
            <a:r>
              <a:rPr lang="en-US" dirty="0"/>
              <a:t>.</a:t>
            </a:r>
          </a:p>
          <a:p>
            <a:pPr marL="285750" indent="-285750">
              <a:lnSpc>
                <a:spcPct val="150000"/>
              </a:lnSpc>
              <a:buFont typeface="Wingdings" panose="05000000000000000000" pitchFamily="2" charset="2"/>
              <a:buChar char="Ø"/>
            </a:pPr>
            <a:r>
              <a:rPr lang="en-US" dirty="0"/>
              <a:t>The second value, </a:t>
            </a:r>
            <a:r>
              <a:rPr lang="en-US" b="1" dirty="0" err="1">
                <a:solidFill>
                  <a:srgbClr val="C00000"/>
                </a:solidFill>
              </a:rPr>
              <a:t>setCount</a:t>
            </a:r>
            <a:r>
              <a:rPr lang="en-US" dirty="0"/>
              <a:t>, is the </a:t>
            </a:r>
            <a:r>
              <a:rPr lang="en-US" dirty="0">
                <a:solidFill>
                  <a:srgbClr val="7030A0"/>
                </a:solidFill>
              </a:rPr>
              <a:t>function that is used to update our state.</a:t>
            </a:r>
          </a:p>
          <a:p>
            <a:pPr marL="285750" indent="-285750">
              <a:lnSpc>
                <a:spcPct val="150000"/>
              </a:lnSpc>
              <a:buFont typeface="Wingdings" panose="05000000000000000000" pitchFamily="2" charset="2"/>
              <a:buChar char="Ø"/>
            </a:pPr>
            <a:r>
              <a:rPr lang="en-US" dirty="0"/>
              <a:t>We can now include our state anywhere in our component.</a:t>
            </a:r>
          </a:p>
        </p:txBody>
      </p:sp>
      <p:pic>
        <p:nvPicPr>
          <p:cNvPr id="12" name="Picture 11">
            <a:extLst>
              <a:ext uri="{FF2B5EF4-FFF2-40B4-BE49-F238E27FC236}">
                <a16:creationId xmlns:a16="http://schemas.microsoft.com/office/drawing/2014/main" id="{309B7B35-9CA4-408A-9722-16B7D3DF0D4F}"/>
              </a:ext>
            </a:extLst>
          </p:cNvPr>
          <p:cNvPicPr>
            <a:picLocks noChangeAspect="1"/>
          </p:cNvPicPr>
          <p:nvPr/>
        </p:nvPicPr>
        <p:blipFill>
          <a:blip r:embed="rId3"/>
          <a:stretch>
            <a:fillRect/>
          </a:stretch>
        </p:blipFill>
        <p:spPr>
          <a:xfrm>
            <a:off x="1147521" y="853018"/>
            <a:ext cx="5401010" cy="1283408"/>
          </a:xfrm>
          <a:prstGeom prst="rect">
            <a:avLst/>
          </a:prstGeom>
        </p:spPr>
      </p:pic>
      <p:pic>
        <p:nvPicPr>
          <p:cNvPr id="5" name="Picture 4">
            <a:extLst>
              <a:ext uri="{FF2B5EF4-FFF2-40B4-BE49-F238E27FC236}">
                <a16:creationId xmlns:a16="http://schemas.microsoft.com/office/drawing/2014/main" id="{41868FD0-1144-4626-8948-56656DE4A7EC}"/>
              </a:ext>
            </a:extLst>
          </p:cNvPr>
          <p:cNvPicPr>
            <a:picLocks noChangeAspect="1"/>
          </p:cNvPicPr>
          <p:nvPr/>
        </p:nvPicPr>
        <p:blipFill>
          <a:blip r:embed="rId4"/>
          <a:stretch>
            <a:fillRect/>
          </a:stretch>
        </p:blipFill>
        <p:spPr>
          <a:xfrm>
            <a:off x="1147521" y="4442120"/>
            <a:ext cx="6899043" cy="1232744"/>
          </a:xfrm>
          <a:prstGeom prst="rect">
            <a:avLst/>
          </a:prstGeom>
        </p:spPr>
      </p:pic>
    </p:spTree>
    <p:extLst>
      <p:ext uri="{BB962C8B-B14F-4D97-AF65-F5344CB8AC3E}">
        <p14:creationId xmlns:p14="http://schemas.microsoft.com/office/powerpoint/2010/main" val="340078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Update </a:t>
            </a:r>
            <a:r>
              <a:rPr lang="en-US" sz="3200" b="1" dirty="0">
                <a:solidFill>
                  <a:srgbClr val="C00000"/>
                </a:solidFill>
              </a:rPr>
              <a:t>State</a:t>
            </a:r>
            <a:endParaRPr lang="en-US" sz="3200" dirty="0"/>
          </a:p>
        </p:txBody>
      </p:sp>
      <p:pic>
        <p:nvPicPr>
          <p:cNvPr id="4" name="Picture 3">
            <a:extLst>
              <a:ext uri="{FF2B5EF4-FFF2-40B4-BE49-F238E27FC236}">
                <a16:creationId xmlns:a16="http://schemas.microsoft.com/office/drawing/2014/main" id="{B52B7AD9-2EF5-439F-9ABB-09829997DE17}"/>
              </a:ext>
            </a:extLst>
          </p:cNvPr>
          <p:cNvPicPr>
            <a:picLocks noChangeAspect="1"/>
          </p:cNvPicPr>
          <p:nvPr/>
        </p:nvPicPr>
        <p:blipFill>
          <a:blip r:embed="rId3"/>
          <a:stretch>
            <a:fillRect/>
          </a:stretch>
        </p:blipFill>
        <p:spPr>
          <a:xfrm>
            <a:off x="538626" y="1436478"/>
            <a:ext cx="5085316" cy="1746471"/>
          </a:xfrm>
          <a:prstGeom prst="rect">
            <a:avLst/>
          </a:prstGeom>
        </p:spPr>
      </p:pic>
      <p:pic>
        <p:nvPicPr>
          <p:cNvPr id="7" name="Picture 6">
            <a:extLst>
              <a:ext uri="{FF2B5EF4-FFF2-40B4-BE49-F238E27FC236}">
                <a16:creationId xmlns:a16="http://schemas.microsoft.com/office/drawing/2014/main" id="{0DC0D0E0-08B5-4ED0-A551-4F7DAA381D46}"/>
              </a:ext>
            </a:extLst>
          </p:cNvPr>
          <p:cNvPicPr>
            <a:picLocks noChangeAspect="1"/>
          </p:cNvPicPr>
          <p:nvPr/>
        </p:nvPicPr>
        <p:blipFill>
          <a:blip r:embed="rId4"/>
          <a:stretch>
            <a:fillRect/>
          </a:stretch>
        </p:blipFill>
        <p:spPr>
          <a:xfrm>
            <a:off x="6336776" y="1436478"/>
            <a:ext cx="4799718" cy="1578947"/>
          </a:xfrm>
          <a:prstGeom prst="rect">
            <a:avLst/>
          </a:prstGeom>
        </p:spPr>
      </p:pic>
      <p:pic>
        <p:nvPicPr>
          <p:cNvPr id="10" name="Picture 9">
            <a:extLst>
              <a:ext uri="{FF2B5EF4-FFF2-40B4-BE49-F238E27FC236}">
                <a16:creationId xmlns:a16="http://schemas.microsoft.com/office/drawing/2014/main" id="{C5439A09-9F52-4370-9F0B-A28D1B5EBFD6}"/>
              </a:ext>
            </a:extLst>
          </p:cNvPr>
          <p:cNvPicPr>
            <a:picLocks noChangeAspect="1"/>
          </p:cNvPicPr>
          <p:nvPr/>
        </p:nvPicPr>
        <p:blipFill>
          <a:blip r:embed="rId5"/>
          <a:stretch>
            <a:fillRect/>
          </a:stretch>
        </p:blipFill>
        <p:spPr>
          <a:xfrm>
            <a:off x="2764857" y="4271895"/>
            <a:ext cx="6544643" cy="1263365"/>
          </a:xfrm>
          <a:prstGeom prst="rect">
            <a:avLst/>
          </a:prstGeom>
        </p:spPr>
      </p:pic>
    </p:spTree>
    <p:extLst>
      <p:ext uri="{BB962C8B-B14F-4D97-AF65-F5344CB8AC3E}">
        <p14:creationId xmlns:p14="http://schemas.microsoft.com/office/powerpoint/2010/main" val="22008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useEffect</a:t>
            </a:r>
            <a:r>
              <a:rPr lang="en-US" sz="3200" b="1" dirty="0">
                <a:solidFill>
                  <a:srgbClr val="7030A0"/>
                </a:solidFill>
              </a:rPr>
              <a:t> Hooks</a:t>
            </a:r>
            <a:endParaRPr lang="en-US" sz="3200" dirty="0"/>
          </a:p>
        </p:txBody>
      </p:sp>
      <p:sp>
        <p:nvSpPr>
          <p:cNvPr id="9" name="TextBox 8">
            <a:extLst>
              <a:ext uri="{FF2B5EF4-FFF2-40B4-BE49-F238E27FC236}">
                <a16:creationId xmlns:a16="http://schemas.microsoft.com/office/drawing/2014/main" id="{3EFBA43D-B7A2-4021-9C6F-E0DA27634EE7}"/>
              </a:ext>
            </a:extLst>
          </p:cNvPr>
          <p:cNvSpPr txBox="1"/>
          <p:nvPr/>
        </p:nvSpPr>
        <p:spPr>
          <a:xfrm>
            <a:off x="1031317" y="770340"/>
            <a:ext cx="10646477" cy="419961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solidFill>
                  <a:srgbClr val="C00000"/>
                </a:solidFill>
              </a:rPr>
              <a:t>T</a:t>
            </a:r>
            <a:r>
              <a:rPr lang="en-US" sz="2000" dirty="0"/>
              <a:t>he </a:t>
            </a:r>
            <a:r>
              <a:rPr lang="en-US" sz="2000" b="1" dirty="0" err="1">
                <a:solidFill>
                  <a:srgbClr val="C00000"/>
                </a:solidFill>
              </a:rPr>
              <a:t>useEffect</a:t>
            </a:r>
            <a:r>
              <a:rPr lang="en-US" sz="2000" dirty="0"/>
              <a:t> Hook allows you to perform side effects in your components.</a:t>
            </a:r>
          </a:p>
          <a:p>
            <a:pPr marL="285750" indent="-285750">
              <a:lnSpc>
                <a:spcPct val="150000"/>
              </a:lnSpc>
              <a:buFont typeface="Wingdings" panose="05000000000000000000" pitchFamily="2" charset="2"/>
              <a:buChar char="Ø"/>
            </a:pPr>
            <a:r>
              <a:rPr lang="en-US" sz="2000" dirty="0"/>
              <a:t>For instance: </a:t>
            </a:r>
            <a:r>
              <a:rPr lang="en-US" sz="2000" b="1" dirty="0">
                <a:solidFill>
                  <a:srgbClr val="C00000"/>
                </a:solidFill>
              </a:rPr>
              <a:t>fetching data</a:t>
            </a:r>
            <a:r>
              <a:rPr lang="en-US" sz="2000" dirty="0"/>
              <a:t>, </a:t>
            </a:r>
            <a:r>
              <a:rPr lang="en-US" sz="2000" b="1" dirty="0">
                <a:solidFill>
                  <a:srgbClr val="C00000"/>
                </a:solidFill>
              </a:rPr>
              <a:t>directly updating the DOM</a:t>
            </a:r>
            <a:r>
              <a:rPr lang="en-US" sz="2000" dirty="0"/>
              <a:t>, and </a:t>
            </a:r>
            <a:r>
              <a:rPr lang="en-US" sz="2000" b="1" dirty="0">
                <a:solidFill>
                  <a:srgbClr val="C00000"/>
                </a:solidFill>
              </a:rPr>
              <a:t>timers</a:t>
            </a:r>
            <a:r>
              <a:rPr lang="en-US" sz="2000" dirty="0"/>
              <a:t>.</a:t>
            </a:r>
          </a:p>
          <a:p>
            <a:pPr marL="285750" indent="-285750">
              <a:lnSpc>
                <a:spcPct val="150000"/>
              </a:lnSpc>
              <a:buFont typeface="Wingdings" panose="05000000000000000000" pitchFamily="2" charset="2"/>
              <a:buChar char="Ø"/>
            </a:pPr>
            <a:r>
              <a:rPr lang="en-US" sz="2000" b="1" dirty="0" err="1">
                <a:solidFill>
                  <a:srgbClr val="C00000"/>
                </a:solidFill>
              </a:rPr>
              <a:t>useEffect</a:t>
            </a:r>
            <a:r>
              <a:rPr lang="en-US" sz="2000" dirty="0"/>
              <a:t> accepts </a:t>
            </a:r>
            <a:r>
              <a:rPr lang="en-US" sz="2000" b="1" dirty="0">
                <a:solidFill>
                  <a:srgbClr val="7030A0"/>
                </a:solidFill>
              </a:rPr>
              <a:t>two arguments</a:t>
            </a:r>
            <a:r>
              <a:rPr lang="en-US" sz="2000" dirty="0"/>
              <a:t>. The second argument is </a:t>
            </a:r>
            <a:r>
              <a:rPr lang="en-US" sz="2000" b="1" dirty="0">
                <a:solidFill>
                  <a:srgbClr val="00B050"/>
                </a:solidFill>
              </a:rPr>
              <a:t>optional</a:t>
            </a:r>
            <a:r>
              <a:rPr lang="en-US" sz="2000" dirty="0"/>
              <a:t>.</a:t>
            </a:r>
          </a:p>
          <a:p>
            <a:pPr marL="285750" indent="-285750">
              <a:lnSpc>
                <a:spcPct val="150000"/>
              </a:lnSpc>
              <a:buFont typeface="Wingdings" panose="05000000000000000000" pitchFamily="2" charset="2"/>
              <a:buChar char="Ø"/>
            </a:pPr>
            <a:r>
              <a:rPr lang="en-US" sz="2000" dirty="0" err="1">
                <a:solidFill>
                  <a:srgbClr val="C00000"/>
                </a:solidFill>
              </a:rPr>
              <a:t>useEffect</a:t>
            </a:r>
            <a:r>
              <a:rPr lang="en-US" sz="2000" dirty="0"/>
              <a:t>(&lt;</a:t>
            </a:r>
            <a:r>
              <a:rPr lang="en-US" sz="2000" dirty="0">
                <a:solidFill>
                  <a:srgbClr val="0070C0"/>
                </a:solidFill>
              </a:rPr>
              <a:t>function</a:t>
            </a:r>
            <a:r>
              <a:rPr lang="en-US" sz="2000" dirty="0"/>
              <a:t>&gt;, &lt;</a:t>
            </a:r>
            <a:r>
              <a:rPr lang="en-US" sz="2000" dirty="0">
                <a:solidFill>
                  <a:srgbClr val="FF0000"/>
                </a:solidFill>
              </a:rPr>
              <a:t>dependency</a:t>
            </a:r>
            <a:r>
              <a:rPr lang="en-US" sz="2000" dirty="0"/>
              <a:t>&gt;).</a:t>
            </a:r>
          </a:p>
          <a:p>
            <a:pPr marL="285750" indent="-285750">
              <a:lnSpc>
                <a:spcPct val="150000"/>
              </a:lnSpc>
              <a:buFont typeface="Wingdings" panose="05000000000000000000" pitchFamily="2" charset="2"/>
              <a:buChar char="Ø"/>
            </a:pPr>
            <a:r>
              <a:rPr lang="en-US" sz="2000" dirty="0"/>
              <a:t>Syntax:</a:t>
            </a:r>
          </a:p>
          <a:p>
            <a:pPr marL="742950" lvl="1" indent="-285750">
              <a:lnSpc>
                <a:spcPct val="150000"/>
              </a:lnSpc>
              <a:buFont typeface="Wingdings" panose="05000000000000000000" pitchFamily="2" charset="2"/>
              <a:buChar char="Ø"/>
            </a:pPr>
            <a:r>
              <a:rPr lang="en-US" sz="2000" b="1" dirty="0" err="1">
                <a:solidFill>
                  <a:srgbClr val="C00000"/>
                </a:solidFill>
              </a:rPr>
              <a:t>useEffect</a:t>
            </a:r>
            <a:r>
              <a:rPr lang="en-US" sz="2000" dirty="0"/>
              <a:t>( () =&gt; {</a:t>
            </a:r>
          </a:p>
          <a:p>
            <a:pPr lvl="1">
              <a:lnSpc>
                <a:spcPct val="150000"/>
              </a:lnSpc>
            </a:pPr>
            <a:r>
              <a:rPr lang="en-US" sz="2000" dirty="0"/>
              <a:t>	</a:t>
            </a:r>
            <a:r>
              <a:rPr lang="en-US" sz="2000" b="1" dirty="0">
                <a:solidFill>
                  <a:srgbClr val="7030A0"/>
                </a:solidFill>
              </a:rPr>
              <a:t>//statements</a:t>
            </a:r>
          </a:p>
          <a:p>
            <a:pPr lvl="1">
              <a:lnSpc>
                <a:spcPct val="150000"/>
              </a:lnSpc>
            </a:pPr>
            <a:r>
              <a:rPr lang="en-US" sz="2000" dirty="0"/>
              <a:t>	}, [</a:t>
            </a:r>
            <a:r>
              <a:rPr lang="en-US" sz="2000" b="1" dirty="0">
                <a:solidFill>
                  <a:srgbClr val="00B050"/>
                </a:solidFill>
              </a:rPr>
              <a:t>dependency</a:t>
            </a:r>
            <a:r>
              <a:rPr lang="en-US" sz="2000" dirty="0"/>
              <a:t>])</a:t>
            </a:r>
          </a:p>
          <a:p>
            <a:pPr marL="800100" lvl="1" indent="-342900">
              <a:lnSpc>
                <a:spcPct val="150000"/>
              </a:lnSpc>
              <a:buFont typeface="Wingdings" panose="05000000000000000000" pitchFamily="2" charset="2"/>
              <a:buChar char="Ø"/>
            </a:pPr>
            <a:r>
              <a:rPr lang="en-US" sz="2000" dirty="0"/>
              <a:t>The </a:t>
            </a:r>
            <a:r>
              <a:rPr lang="en-US" sz="2000" b="1" dirty="0">
                <a:solidFill>
                  <a:srgbClr val="00B050"/>
                </a:solidFill>
              </a:rPr>
              <a:t>dependency</a:t>
            </a:r>
            <a:r>
              <a:rPr lang="en-US" sz="2000" dirty="0"/>
              <a:t> argument is </a:t>
            </a:r>
            <a:r>
              <a:rPr lang="en-US" sz="2000" b="1" dirty="0">
                <a:solidFill>
                  <a:srgbClr val="00B050"/>
                </a:solidFill>
              </a:rPr>
              <a:t>optional</a:t>
            </a:r>
            <a:r>
              <a:rPr lang="en-US" sz="2000" dirty="0"/>
              <a:t>.</a:t>
            </a:r>
          </a:p>
        </p:txBody>
      </p:sp>
      <p:pic>
        <p:nvPicPr>
          <p:cNvPr id="5" name="Picture 4">
            <a:extLst>
              <a:ext uri="{FF2B5EF4-FFF2-40B4-BE49-F238E27FC236}">
                <a16:creationId xmlns:a16="http://schemas.microsoft.com/office/drawing/2014/main" id="{79CCB6AE-4783-4DB9-AFA6-A8B668340715}"/>
              </a:ext>
            </a:extLst>
          </p:cNvPr>
          <p:cNvPicPr>
            <a:picLocks noChangeAspect="1"/>
          </p:cNvPicPr>
          <p:nvPr/>
        </p:nvPicPr>
        <p:blipFill>
          <a:blip r:embed="rId3"/>
          <a:stretch>
            <a:fillRect/>
          </a:stretch>
        </p:blipFill>
        <p:spPr>
          <a:xfrm>
            <a:off x="747396" y="5598963"/>
            <a:ext cx="9957312" cy="615982"/>
          </a:xfrm>
          <a:prstGeom prst="rect">
            <a:avLst/>
          </a:prstGeom>
        </p:spPr>
      </p:pic>
    </p:spTree>
    <p:extLst>
      <p:ext uri="{BB962C8B-B14F-4D97-AF65-F5344CB8AC3E}">
        <p14:creationId xmlns:p14="http://schemas.microsoft.com/office/powerpoint/2010/main" val="2978744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useEffect</a:t>
            </a:r>
            <a:r>
              <a:rPr lang="en-US" sz="3200" b="1" dirty="0">
                <a:solidFill>
                  <a:srgbClr val="7030A0"/>
                </a:solidFill>
              </a:rPr>
              <a:t> Hooks</a:t>
            </a:r>
            <a:endParaRPr lang="en-US" sz="3200" dirty="0"/>
          </a:p>
        </p:txBody>
      </p:sp>
      <p:pic>
        <p:nvPicPr>
          <p:cNvPr id="4" name="Picture 3">
            <a:extLst>
              <a:ext uri="{FF2B5EF4-FFF2-40B4-BE49-F238E27FC236}">
                <a16:creationId xmlns:a16="http://schemas.microsoft.com/office/drawing/2014/main" id="{344F572E-4049-4E40-BF57-2EA85067F88F}"/>
              </a:ext>
            </a:extLst>
          </p:cNvPr>
          <p:cNvPicPr>
            <a:picLocks noChangeAspect="1"/>
          </p:cNvPicPr>
          <p:nvPr/>
        </p:nvPicPr>
        <p:blipFill>
          <a:blip r:embed="rId3"/>
          <a:stretch>
            <a:fillRect/>
          </a:stretch>
        </p:blipFill>
        <p:spPr>
          <a:xfrm>
            <a:off x="1141928" y="1008683"/>
            <a:ext cx="8693597" cy="3695890"/>
          </a:xfrm>
          <a:prstGeom prst="rect">
            <a:avLst/>
          </a:prstGeom>
        </p:spPr>
      </p:pic>
      <p:sp>
        <p:nvSpPr>
          <p:cNvPr id="6" name="TextBox 5">
            <a:extLst>
              <a:ext uri="{FF2B5EF4-FFF2-40B4-BE49-F238E27FC236}">
                <a16:creationId xmlns:a16="http://schemas.microsoft.com/office/drawing/2014/main" id="{19E5C989-17A7-477C-A122-BE3F35F26254}"/>
              </a:ext>
            </a:extLst>
          </p:cNvPr>
          <p:cNvSpPr txBox="1"/>
          <p:nvPr/>
        </p:nvSpPr>
        <p:spPr>
          <a:xfrm>
            <a:off x="600292" y="5151354"/>
            <a:ext cx="11182205" cy="1477328"/>
          </a:xfrm>
          <a:prstGeom prst="rect">
            <a:avLst/>
          </a:prstGeom>
          <a:noFill/>
        </p:spPr>
        <p:txBody>
          <a:bodyPr wrap="square" rtlCol="0">
            <a:spAutoFit/>
          </a:bodyPr>
          <a:lstStyle/>
          <a:p>
            <a:r>
              <a:rPr lang="en-US" sz="2400" b="0" i="0" u="none" strike="noStrike" baseline="0" dirty="0">
                <a:solidFill>
                  <a:srgbClr val="5C6773"/>
                </a:solidFill>
                <a:latin typeface="Courier New" panose="02070309020205020404" pitchFamily="49" charset="0"/>
              </a:rPr>
              <a:t>&lt;</a:t>
            </a:r>
            <a:r>
              <a:rPr lang="en-US" sz="2400" b="0" i="0" u="none" strike="noStrike" baseline="0" dirty="0">
                <a:solidFill>
                  <a:srgbClr val="41A6D9"/>
                </a:solidFill>
                <a:latin typeface="Courier New" panose="02070309020205020404" pitchFamily="49" charset="0"/>
              </a:rPr>
              <a:t>h1</a:t>
            </a:r>
            <a:r>
              <a:rPr lang="en-US" sz="2400" b="0" i="0" u="none" strike="noStrike" baseline="0" dirty="0">
                <a:solidFill>
                  <a:srgbClr val="5C6773"/>
                </a:solidFill>
                <a:latin typeface="Courier New" panose="02070309020205020404" pitchFamily="49" charset="0"/>
              </a:rPr>
              <a:t>&gt; {name} &lt;/</a:t>
            </a:r>
            <a:r>
              <a:rPr lang="en-US" sz="2400" b="0" i="0" u="none" strike="noStrike" baseline="0" dirty="0">
                <a:solidFill>
                  <a:srgbClr val="41A6D9"/>
                </a:solidFill>
                <a:latin typeface="Courier New" panose="02070309020205020404" pitchFamily="49" charset="0"/>
              </a:rPr>
              <a:t>h1</a:t>
            </a:r>
            <a:r>
              <a:rPr lang="en-US" sz="2400" b="0" i="0" u="none" strike="noStrike" baseline="0" dirty="0">
                <a:solidFill>
                  <a:srgbClr val="5C6773"/>
                </a:solidFill>
                <a:latin typeface="Courier New" panose="02070309020205020404" pitchFamily="49" charset="0"/>
              </a:rPr>
              <a:t>&gt; </a:t>
            </a:r>
          </a:p>
          <a:p>
            <a:r>
              <a:rPr lang="en-US" sz="2400" b="0" i="0" u="none" strike="noStrike" baseline="0" dirty="0">
                <a:solidFill>
                  <a:srgbClr val="5C6773"/>
                </a:solidFill>
                <a:latin typeface="Courier New" panose="02070309020205020404" pitchFamily="49" charset="0"/>
              </a:rPr>
              <a:t>&lt;</a:t>
            </a:r>
            <a:r>
              <a:rPr lang="en-US" sz="2400" dirty="0">
                <a:solidFill>
                  <a:srgbClr val="41A6D9"/>
                </a:solidFill>
                <a:latin typeface="Courier New" panose="02070309020205020404" pitchFamily="49" charset="0"/>
              </a:rPr>
              <a:t>b</a:t>
            </a:r>
            <a:r>
              <a:rPr lang="en-US" sz="2400" b="0" i="0" u="none" strike="noStrike" baseline="0" dirty="0">
                <a:solidFill>
                  <a:srgbClr val="41A6D9"/>
                </a:solidFill>
                <a:latin typeface="Courier New" panose="02070309020205020404" pitchFamily="49" charset="0"/>
              </a:rPr>
              <a:t>utton </a:t>
            </a:r>
            <a:r>
              <a:rPr lang="en-US" sz="2400" b="0" i="0" u="none" strike="noStrike" baseline="0" dirty="0">
                <a:solidFill>
                  <a:srgbClr val="5C6773"/>
                </a:solidFill>
                <a:latin typeface="Courier New" panose="02070309020205020404" pitchFamily="49" charset="0"/>
              </a:rPr>
              <a:t>title=</a:t>
            </a:r>
            <a:r>
              <a:rPr lang="en-US" sz="2400" b="0" i="0" u="none" strike="noStrike" baseline="0" dirty="0">
                <a:solidFill>
                  <a:srgbClr val="85B300"/>
                </a:solidFill>
                <a:latin typeface="Courier New" panose="02070309020205020404" pitchFamily="49" charset="0"/>
              </a:rPr>
              <a:t>"Add" </a:t>
            </a:r>
            <a:r>
              <a:rPr lang="en-US" sz="2400" b="0" i="0" u="none" strike="noStrike" baseline="0" dirty="0" err="1">
                <a:solidFill>
                  <a:srgbClr val="5C6773"/>
                </a:solidFill>
                <a:latin typeface="Courier New" panose="02070309020205020404" pitchFamily="49" charset="0"/>
              </a:rPr>
              <a:t>onPress</a:t>
            </a:r>
            <a:r>
              <a:rPr lang="en-US" sz="2400" b="0" i="0" u="none" strike="noStrike" baseline="0" dirty="0">
                <a:solidFill>
                  <a:srgbClr val="5C6773"/>
                </a:solidFill>
                <a:latin typeface="Courier New" panose="02070309020205020404" pitchFamily="49" charset="0"/>
              </a:rPr>
              <a:t>={() =&gt; </a:t>
            </a:r>
            <a:r>
              <a:rPr lang="en-US" sz="2400" b="0" i="0" u="none" strike="noStrike" baseline="0" dirty="0" err="1">
                <a:solidFill>
                  <a:srgbClr val="5C6773"/>
                </a:solidFill>
                <a:latin typeface="Courier New" panose="02070309020205020404" pitchFamily="49" charset="0"/>
              </a:rPr>
              <a:t>setCount</a:t>
            </a:r>
            <a:r>
              <a:rPr lang="en-US" sz="2400" b="0" i="0" u="none" strike="noStrike" baseline="0" dirty="0">
                <a:solidFill>
                  <a:srgbClr val="5C6773"/>
                </a:solidFill>
                <a:latin typeface="Courier New" panose="02070309020205020404" pitchFamily="49" charset="0"/>
              </a:rPr>
              <a:t>(count + </a:t>
            </a:r>
            <a:r>
              <a:rPr lang="en-US" sz="2400" b="0" i="0" u="none" strike="noStrike" baseline="0" dirty="0">
                <a:solidFill>
                  <a:srgbClr val="EF8B36"/>
                </a:solidFill>
                <a:latin typeface="Courier New" panose="02070309020205020404" pitchFamily="49" charset="0"/>
              </a:rPr>
              <a:t>1</a:t>
            </a:r>
            <a:r>
              <a:rPr lang="en-US" sz="2400" b="0" i="0" u="none" strike="noStrike" baseline="0" dirty="0">
                <a:solidFill>
                  <a:srgbClr val="5C6773"/>
                </a:solidFill>
                <a:latin typeface="Courier New" panose="02070309020205020404" pitchFamily="49" charset="0"/>
              </a:rPr>
              <a:t>)}&gt; &lt;/b</a:t>
            </a:r>
            <a:r>
              <a:rPr lang="en-US" sz="2400" b="0" i="0" u="none" strike="noStrike" baseline="0" dirty="0">
                <a:solidFill>
                  <a:srgbClr val="41A6D9"/>
                </a:solidFill>
                <a:latin typeface="Courier New" panose="02070309020205020404" pitchFamily="49" charset="0"/>
              </a:rPr>
              <a:t>utton</a:t>
            </a:r>
            <a:r>
              <a:rPr lang="en-US" sz="2400" b="0" i="0" u="none" strike="noStrike" baseline="0" dirty="0">
                <a:solidFill>
                  <a:srgbClr val="5C6773"/>
                </a:solidFill>
                <a:latin typeface="Courier New" panose="02070309020205020404" pitchFamily="49" charset="0"/>
              </a:rPr>
              <a:t>&gt; </a:t>
            </a:r>
            <a:r>
              <a:rPr lang="en-US" sz="1800" b="0" i="0" u="none" strike="noStrike" baseline="0" dirty="0">
                <a:solidFill>
                  <a:srgbClr val="5C6773"/>
                </a:solidFill>
                <a:latin typeface="Courier New" panose="02070309020205020404" pitchFamily="49" charset="0"/>
              </a:rPr>
              <a:t>	</a:t>
            </a:r>
          </a:p>
          <a:p>
            <a:endParaRPr lang="en-US" dirty="0"/>
          </a:p>
        </p:txBody>
      </p:sp>
    </p:spTree>
    <p:extLst>
      <p:ext uri="{BB962C8B-B14F-4D97-AF65-F5344CB8AC3E}">
        <p14:creationId xmlns:p14="http://schemas.microsoft.com/office/powerpoint/2010/main" val="318842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008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useEffect</a:t>
            </a:r>
            <a:r>
              <a:rPr lang="en-US" sz="3200" b="1" dirty="0">
                <a:solidFill>
                  <a:srgbClr val="7030A0"/>
                </a:solidFill>
              </a:rPr>
              <a:t> Hooks</a:t>
            </a:r>
            <a:endParaRPr lang="en-US" sz="3200" dirty="0"/>
          </a:p>
        </p:txBody>
      </p:sp>
      <p:pic>
        <p:nvPicPr>
          <p:cNvPr id="5" name="Picture 4">
            <a:extLst>
              <a:ext uri="{FF2B5EF4-FFF2-40B4-BE49-F238E27FC236}">
                <a16:creationId xmlns:a16="http://schemas.microsoft.com/office/drawing/2014/main" id="{1F1F1C71-3AC6-447F-8C66-4A4A4F2B3E95}"/>
              </a:ext>
            </a:extLst>
          </p:cNvPr>
          <p:cNvPicPr>
            <a:picLocks noChangeAspect="1"/>
          </p:cNvPicPr>
          <p:nvPr/>
        </p:nvPicPr>
        <p:blipFill>
          <a:blip r:embed="rId3"/>
          <a:stretch>
            <a:fillRect/>
          </a:stretch>
        </p:blipFill>
        <p:spPr>
          <a:xfrm>
            <a:off x="958352" y="1246236"/>
            <a:ext cx="2769049" cy="1598095"/>
          </a:xfrm>
          <a:prstGeom prst="rect">
            <a:avLst/>
          </a:prstGeom>
        </p:spPr>
      </p:pic>
      <p:pic>
        <p:nvPicPr>
          <p:cNvPr id="8" name="Picture 7">
            <a:extLst>
              <a:ext uri="{FF2B5EF4-FFF2-40B4-BE49-F238E27FC236}">
                <a16:creationId xmlns:a16="http://schemas.microsoft.com/office/drawing/2014/main" id="{D62CCACB-CA8C-44A3-8A0B-580D23E4752A}"/>
              </a:ext>
            </a:extLst>
          </p:cNvPr>
          <p:cNvPicPr>
            <a:picLocks noChangeAspect="1"/>
          </p:cNvPicPr>
          <p:nvPr/>
        </p:nvPicPr>
        <p:blipFill>
          <a:blip r:embed="rId4"/>
          <a:stretch>
            <a:fillRect/>
          </a:stretch>
        </p:blipFill>
        <p:spPr>
          <a:xfrm>
            <a:off x="5739496" y="1295098"/>
            <a:ext cx="3086259" cy="1378021"/>
          </a:xfrm>
          <a:prstGeom prst="rect">
            <a:avLst/>
          </a:prstGeom>
        </p:spPr>
      </p:pic>
      <p:pic>
        <p:nvPicPr>
          <p:cNvPr id="10" name="Picture 9">
            <a:extLst>
              <a:ext uri="{FF2B5EF4-FFF2-40B4-BE49-F238E27FC236}">
                <a16:creationId xmlns:a16="http://schemas.microsoft.com/office/drawing/2014/main" id="{640F650A-9146-4FD7-83D6-4B0CF96F5983}"/>
              </a:ext>
            </a:extLst>
          </p:cNvPr>
          <p:cNvPicPr>
            <a:picLocks noChangeAspect="1"/>
          </p:cNvPicPr>
          <p:nvPr/>
        </p:nvPicPr>
        <p:blipFill>
          <a:blip r:embed="rId5"/>
          <a:stretch>
            <a:fillRect/>
          </a:stretch>
        </p:blipFill>
        <p:spPr>
          <a:xfrm>
            <a:off x="838200" y="3820549"/>
            <a:ext cx="4070559" cy="1632034"/>
          </a:xfrm>
          <a:prstGeom prst="rect">
            <a:avLst/>
          </a:prstGeom>
        </p:spPr>
      </p:pic>
    </p:spTree>
    <p:extLst>
      <p:ext uri="{BB962C8B-B14F-4D97-AF65-F5344CB8AC3E}">
        <p14:creationId xmlns:p14="http://schemas.microsoft.com/office/powerpoint/2010/main" val="16391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a:t>
            </a:r>
            <a:r>
              <a:rPr lang="en-US" altLang="zh-CN" sz="3200" b="1" dirty="0" err="1">
                <a:solidFill>
                  <a:srgbClr val="C00000"/>
                </a:solidFill>
              </a:rPr>
              <a:t>Context</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79596D2E-F49B-4006-B31B-FE6AB9F4AF53}"/>
              </a:ext>
            </a:extLst>
          </p:cNvPr>
          <p:cNvSpPr txBox="1"/>
          <p:nvPr/>
        </p:nvSpPr>
        <p:spPr>
          <a:xfrm>
            <a:off x="612508" y="763360"/>
            <a:ext cx="10646477" cy="429194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React </a:t>
            </a:r>
            <a:r>
              <a:rPr lang="en-US" sz="2000" dirty="0">
                <a:solidFill>
                  <a:srgbClr val="FF0000"/>
                </a:solidFill>
              </a:rPr>
              <a:t>Context</a:t>
            </a:r>
            <a:r>
              <a:rPr lang="en-US" sz="2000" dirty="0"/>
              <a:t> is a way to manage state globally.</a:t>
            </a:r>
          </a:p>
          <a:p>
            <a:pPr marL="285750" indent="-285750">
              <a:lnSpc>
                <a:spcPct val="150000"/>
              </a:lnSpc>
              <a:buFont typeface="Wingdings" panose="05000000000000000000" pitchFamily="2" charset="2"/>
              <a:buChar char="Ø"/>
            </a:pPr>
            <a:r>
              <a:rPr lang="en-US" sz="2000" dirty="0"/>
              <a:t>It can be used together with the </a:t>
            </a:r>
            <a:r>
              <a:rPr lang="en-US" sz="2000" dirty="0" err="1">
                <a:solidFill>
                  <a:srgbClr val="C00000"/>
                </a:solidFill>
              </a:rPr>
              <a:t>useState</a:t>
            </a:r>
            <a:r>
              <a:rPr lang="en-US" sz="2000" dirty="0"/>
              <a:t> Hook to share state between deeply nested components more easily than with </a:t>
            </a:r>
            <a:r>
              <a:rPr lang="en-US" sz="2000" dirty="0" err="1">
                <a:solidFill>
                  <a:srgbClr val="C00000"/>
                </a:solidFill>
              </a:rPr>
              <a:t>useState</a:t>
            </a:r>
            <a:r>
              <a:rPr lang="en-US" sz="2000" dirty="0"/>
              <a:t> alone</a:t>
            </a:r>
            <a:r>
              <a:rPr lang="zh-CN" altLang="en-US" sz="2000" dirty="0"/>
              <a:t>。</a:t>
            </a:r>
            <a:endParaRPr lang="en-US" sz="2000" dirty="0"/>
          </a:p>
          <a:p>
            <a:pPr marL="285750" indent="-285750">
              <a:lnSpc>
                <a:spcPct val="150000"/>
              </a:lnSpc>
              <a:buFont typeface="Wingdings" panose="05000000000000000000" pitchFamily="2" charset="2"/>
              <a:buChar char="Ø"/>
            </a:pPr>
            <a:r>
              <a:rPr lang="en-US" altLang="zh-CN" sz="2400" b="1" dirty="0">
                <a:solidFill>
                  <a:srgbClr val="C00000"/>
                </a:solidFill>
              </a:rPr>
              <a:t>P</a:t>
            </a:r>
            <a:r>
              <a:rPr lang="en-US" sz="2400" b="1" dirty="0">
                <a:solidFill>
                  <a:srgbClr val="C00000"/>
                </a:solidFill>
              </a:rPr>
              <a:t>roblem</a:t>
            </a:r>
          </a:p>
          <a:p>
            <a:pPr marL="742950" lvl="1" indent="-285750">
              <a:lnSpc>
                <a:spcPct val="150000"/>
              </a:lnSpc>
              <a:buFont typeface="Wingdings" panose="05000000000000000000" pitchFamily="2" charset="2"/>
              <a:buChar char="Ø"/>
            </a:pPr>
            <a:r>
              <a:rPr lang="en-US" sz="2000" dirty="0"/>
              <a:t>State should be held by the highest parent component in the stack that requires access to the state. To illustrate, we have many nested components. The component at the top and bottom of the stack need access to the state.</a:t>
            </a:r>
          </a:p>
          <a:p>
            <a:pPr marL="742950" lvl="1" indent="-285750">
              <a:lnSpc>
                <a:spcPct val="150000"/>
              </a:lnSpc>
              <a:buFont typeface="Wingdings" panose="05000000000000000000" pitchFamily="2" charset="2"/>
              <a:buChar char="Ø"/>
            </a:pPr>
            <a:r>
              <a:rPr lang="en-US" sz="2000" dirty="0"/>
              <a:t>To do this without Context, we will need to pass the state as "props" through each nested component. This is called "</a:t>
            </a:r>
            <a:r>
              <a:rPr lang="en-US" sz="2000" b="1" dirty="0"/>
              <a:t>prop drilling</a:t>
            </a:r>
            <a:r>
              <a:rPr lang="en-US" sz="2000" dirty="0"/>
              <a:t>".</a:t>
            </a:r>
          </a:p>
        </p:txBody>
      </p:sp>
    </p:spTree>
    <p:extLst>
      <p:ext uri="{BB962C8B-B14F-4D97-AF65-F5344CB8AC3E}">
        <p14:creationId xmlns:p14="http://schemas.microsoft.com/office/powerpoint/2010/main" val="815829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altLang="zh-CN" sz="3200" b="1" dirty="0">
                <a:solidFill>
                  <a:srgbClr val="7030A0"/>
                </a:solidFill>
              </a:rPr>
              <a:t>Problem </a:t>
            </a:r>
            <a:r>
              <a:rPr lang="zh-CN" altLang="en-US" sz="3200" b="1" dirty="0">
                <a:solidFill>
                  <a:srgbClr val="7030A0"/>
                </a:solidFill>
              </a:rPr>
              <a:t>（</a:t>
            </a:r>
            <a:r>
              <a:rPr lang="en-US" sz="3200" b="1" dirty="0"/>
              <a:t> prop drilling</a:t>
            </a:r>
            <a:r>
              <a:rPr lang="zh-CN" altLang="en-US" sz="3200" b="1" dirty="0"/>
              <a:t>）</a:t>
            </a:r>
            <a:endParaRPr lang="en-US" sz="3200" dirty="0"/>
          </a:p>
        </p:txBody>
      </p:sp>
      <p:pic>
        <p:nvPicPr>
          <p:cNvPr id="5" name="Picture 4">
            <a:extLst>
              <a:ext uri="{FF2B5EF4-FFF2-40B4-BE49-F238E27FC236}">
                <a16:creationId xmlns:a16="http://schemas.microsoft.com/office/drawing/2014/main" id="{0916C83C-669F-4D79-8CB5-30A8619CAB04}"/>
              </a:ext>
            </a:extLst>
          </p:cNvPr>
          <p:cNvPicPr>
            <a:picLocks noChangeAspect="1"/>
          </p:cNvPicPr>
          <p:nvPr/>
        </p:nvPicPr>
        <p:blipFill>
          <a:blip r:embed="rId3"/>
          <a:stretch>
            <a:fillRect/>
          </a:stretch>
        </p:blipFill>
        <p:spPr>
          <a:xfrm>
            <a:off x="380315" y="1045212"/>
            <a:ext cx="4446215" cy="2486745"/>
          </a:xfrm>
          <a:prstGeom prst="rect">
            <a:avLst/>
          </a:prstGeom>
        </p:spPr>
      </p:pic>
      <p:pic>
        <p:nvPicPr>
          <p:cNvPr id="7" name="Picture 6">
            <a:extLst>
              <a:ext uri="{FF2B5EF4-FFF2-40B4-BE49-F238E27FC236}">
                <a16:creationId xmlns:a16="http://schemas.microsoft.com/office/drawing/2014/main" id="{7A42BBC8-354F-4380-8718-14B328BDA7C1}"/>
              </a:ext>
            </a:extLst>
          </p:cNvPr>
          <p:cNvPicPr>
            <a:picLocks noChangeAspect="1"/>
          </p:cNvPicPr>
          <p:nvPr/>
        </p:nvPicPr>
        <p:blipFill>
          <a:blip r:embed="rId4"/>
          <a:stretch>
            <a:fillRect/>
          </a:stretch>
        </p:blipFill>
        <p:spPr>
          <a:xfrm>
            <a:off x="8169296" y="4206383"/>
            <a:ext cx="3744715" cy="2082735"/>
          </a:xfrm>
          <a:prstGeom prst="rect">
            <a:avLst/>
          </a:prstGeom>
        </p:spPr>
      </p:pic>
      <p:pic>
        <p:nvPicPr>
          <p:cNvPr id="9" name="Picture 8">
            <a:extLst>
              <a:ext uri="{FF2B5EF4-FFF2-40B4-BE49-F238E27FC236}">
                <a16:creationId xmlns:a16="http://schemas.microsoft.com/office/drawing/2014/main" id="{C434D715-289A-4945-9339-7992FF41F16C}"/>
              </a:ext>
            </a:extLst>
          </p:cNvPr>
          <p:cNvPicPr>
            <a:picLocks noChangeAspect="1"/>
          </p:cNvPicPr>
          <p:nvPr/>
        </p:nvPicPr>
        <p:blipFill>
          <a:blip r:embed="rId5"/>
          <a:stretch>
            <a:fillRect/>
          </a:stretch>
        </p:blipFill>
        <p:spPr>
          <a:xfrm>
            <a:off x="380315" y="3911165"/>
            <a:ext cx="2977138" cy="1987050"/>
          </a:xfrm>
          <a:prstGeom prst="rect">
            <a:avLst/>
          </a:prstGeom>
        </p:spPr>
      </p:pic>
      <p:pic>
        <p:nvPicPr>
          <p:cNvPr id="11" name="Picture 10">
            <a:extLst>
              <a:ext uri="{FF2B5EF4-FFF2-40B4-BE49-F238E27FC236}">
                <a16:creationId xmlns:a16="http://schemas.microsoft.com/office/drawing/2014/main" id="{02103FE6-2139-421C-8146-788B66CB1047}"/>
              </a:ext>
            </a:extLst>
          </p:cNvPr>
          <p:cNvPicPr>
            <a:picLocks noChangeAspect="1"/>
          </p:cNvPicPr>
          <p:nvPr/>
        </p:nvPicPr>
        <p:blipFill>
          <a:blip r:embed="rId6"/>
          <a:stretch>
            <a:fillRect/>
          </a:stretch>
        </p:blipFill>
        <p:spPr>
          <a:xfrm>
            <a:off x="4632250" y="2288584"/>
            <a:ext cx="2927500" cy="1917799"/>
          </a:xfrm>
          <a:prstGeom prst="rect">
            <a:avLst/>
          </a:prstGeom>
        </p:spPr>
      </p:pic>
      <p:pic>
        <p:nvPicPr>
          <p:cNvPr id="13" name="Picture 12">
            <a:extLst>
              <a:ext uri="{FF2B5EF4-FFF2-40B4-BE49-F238E27FC236}">
                <a16:creationId xmlns:a16="http://schemas.microsoft.com/office/drawing/2014/main" id="{5E992B5D-5909-4A85-B686-883931A9CC6B}"/>
              </a:ext>
            </a:extLst>
          </p:cNvPr>
          <p:cNvPicPr>
            <a:picLocks noChangeAspect="1"/>
          </p:cNvPicPr>
          <p:nvPr/>
        </p:nvPicPr>
        <p:blipFill>
          <a:blip r:embed="rId7"/>
          <a:stretch>
            <a:fillRect/>
          </a:stretch>
        </p:blipFill>
        <p:spPr>
          <a:xfrm>
            <a:off x="8169297" y="848642"/>
            <a:ext cx="3538229" cy="2278465"/>
          </a:xfrm>
          <a:prstGeom prst="rect">
            <a:avLst/>
          </a:prstGeom>
        </p:spPr>
      </p:pic>
    </p:spTree>
    <p:extLst>
      <p:ext uri="{BB962C8B-B14F-4D97-AF65-F5344CB8AC3E}">
        <p14:creationId xmlns:p14="http://schemas.microsoft.com/office/powerpoint/2010/main" val="29891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CB91-F802-417A-AD9B-59F116B7856A}"/>
              </a:ext>
            </a:extLst>
          </p:cNvPr>
          <p:cNvSpPr>
            <a:spLocks noGrp="1"/>
          </p:cNvSpPr>
          <p:nvPr>
            <p:ph type="title"/>
          </p:nvPr>
        </p:nvSpPr>
        <p:spPr/>
        <p:txBody>
          <a:bodyPr/>
          <a:lstStyle/>
          <a:p>
            <a:pPr algn="ctr"/>
            <a:r>
              <a:rPr lang="en-US" b="0" i="0" dirty="0">
                <a:solidFill>
                  <a:srgbClr val="000000"/>
                </a:solidFill>
                <a:effectLst/>
                <a:latin typeface="Segoe UI" panose="020B0502040204020203" pitchFamily="34" charset="0"/>
              </a:rPr>
              <a:t>React Installation</a:t>
            </a:r>
            <a:endParaRPr lang="en-US" dirty="0"/>
          </a:p>
        </p:txBody>
      </p:sp>
      <p:sp>
        <p:nvSpPr>
          <p:cNvPr id="3" name="Content Placeholder 2">
            <a:extLst>
              <a:ext uri="{FF2B5EF4-FFF2-40B4-BE49-F238E27FC236}">
                <a16:creationId xmlns:a16="http://schemas.microsoft.com/office/drawing/2014/main" id="{5F535F66-05D6-4372-863B-0D1719D6A57B}"/>
              </a:ext>
            </a:extLst>
          </p:cNvPr>
          <p:cNvSpPr>
            <a:spLocks noGrp="1"/>
          </p:cNvSpPr>
          <p:nvPr>
            <p:ph idx="1"/>
          </p:nvPr>
        </p:nvSpPr>
        <p:spPr/>
        <p:txBody>
          <a:bodyPr/>
          <a:lstStyle/>
          <a:p>
            <a:r>
              <a:rPr lang="en-US" dirty="0"/>
              <a:t>First check node version through cmd. Node -v</a:t>
            </a:r>
          </a:p>
          <a:p>
            <a:r>
              <a:rPr lang="en-US" dirty="0"/>
              <a:t>Install node.js if not installed </a:t>
            </a:r>
          </a:p>
          <a:p>
            <a:r>
              <a:rPr lang="en-US" dirty="0" err="1"/>
              <a:t>Npm</a:t>
            </a:r>
            <a:r>
              <a:rPr lang="en-US" dirty="0"/>
              <a:t> create </a:t>
            </a:r>
            <a:r>
              <a:rPr lang="en-US" dirty="0" err="1"/>
              <a:t>vite@latest</a:t>
            </a:r>
            <a:endParaRPr lang="en-US" dirty="0"/>
          </a:p>
          <a:p>
            <a:r>
              <a:rPr lang="en-US" dirty="0"/>
              <a:t>Give project name</a:t>
            </a:r>
          </a:p>
          <a:p>
            <a:r>
              <a:rPr lang="en-US" dirty="0"/>
              <a:t>Then go to project folder and install third party deficiencies </a:t>
            </a:r>
            <a:r>
              <a:rPr lang="en-US" dirty="0" err="1"/>
              <a:t>npm</a:t>
            </a:r>
            <a:r>
              <a:rPr lang="en-US" dirty="0"/>
              <a:t> </a:t>
            </a:r>
            <a:r>
              <a:rPr lang="en-US" dirty="0" err="1"/>
              <a:t>i</a:t>
            </a:r>
            <a:r>
              <a:rPr lang="en-US" dirty="0"/>
              <a:t> or(install)</a:t>
            </a:r>
          </a:p>
          <a:p>
            <a:r>
              <a:rPr lang="en-US" dirty="0" err="1"/>
              <a:t>Npm</a:t>
            </a:r>
            <a:r>
              <a:rPr lang="en-US" dirty="0"/>
              <a:t> run dev.</a:t>
            </a:r>
          </a:p>
        </p:txBody>
      </p:sp>
    </p:spTree>
    <p:extLst>
      <p:ext uri="{BB962C8B-B14F-4D97-AF65-F5344CB8AC3E}">
        <p14:creationId xmlns:p14="http://schemas.microsoft.com/office/powerpoint/2010/main" val="469803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altLang="zh-CN" sz="3200" b="1" dirty="0">
                <a:solidFill>
                  <a:srgbClr val="7030A0"/>
                </a:solidFill>
              </a:rPr>
              <a:t>Solution (</a:t>
            </a:r>
            <a:r>
              <a:rPr lang="en-US" sz="3200" b="1" dirty="0">
                <a:solidFill>
                  <a:srgbClr val="7030A0"/>
                </a:solidFill>
              </a:rPr>
              <a:t>React </a:t>
            </a:r>
            <a:r>
              <a:rPr lang="en-US" sz="3200" b="1" dirty="0" err="1">
                <a:solidFill>
                  <a:srgbClr val="C00000"/>
                </a:solidFill>
              </a:rPr>
              <a:t>use</a:t>
            </a:r>
            <a:r>
              <a:rPr lang="en-US" altLang="zh-CN" sz="3200" b="1" dirty="0" err="1">
                <a:solidFill>
                  <a:srgbClr val="C00000"/>
                </a:solidFill>
              </a:rPr>
              <a:t>Context</a:t>
            </a:r>
            <a:r>
              <a:rPr lang="en-US" sz="3200" b="1" dirty="0">
                <a:solidFill>
                  <a:srgbClr val="7030A0"/>
                </a:solidFill>
              </a:rPr>
              <a:t> </a:t>
            </a:r>
            <a:r>
              <a:rPr lang="en-US" altLang="zh-CN" sz="3200" b="1" dirty="0">
                <a:solidFill>
                  <a:srgbClr val="7030A0"/>
                </a:solidFill>
              </a:rPr>
              <a:t>) </a:t>
            </a:r>
            <a:endParaRPr lang="en-US" sz="3200" dirty="0"/>
          </a:p>
        </p:txBody>
      </p:sp>
      <p:sp>
        <p:nvSpPr>
          <p:cNvPr id="8" name="TextBox 7">
            <a:extLst>
              <a:ext uri="{FF2B5EF4-FFF2-40B4-BE49-F238E27FC236}">
                <a16:creationId xmlns:a16="http://schemas.microsoft.com/office/drawing/2014/main" id="{B3331E35-CED1-473C-A5B0-9A0A7BD6E963}"/>
              </a:ext>
            </a:extLst>
          </p:cNvPr>
          <p:cNvSpPr txBox="1"/>
          <p:nvPr/>
        </p:nvSpPr>
        <p:spPr>
          <a:xfrm>
            <a:off x="612508" y="763360"/>
            <a:ext cx="10646477"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To create context, We must </a:t>
            </a:r>
            <a:r>
              <a:rPr lang="en-US" sz="2000" dirty="0">
                <a:solidFill>
                  <a:srgbClr val="00B050"/>
                </a:solidFill>
              </a:rPr>
              <a:t>import</a:t>
            </a:r>
            <a:r>
              <a:rPr lang="en-US" sz="2000" dirty="0"/>
              <a:t> </a:t>
            </a:r>
            <a:r>
              <a:rPr lang="en-US" sz="2000" b="1" dirty="0" err="1">
                <a:solidFill>
                  <a:srgbClr val="C00000"/>
                </a:solidFill>
              </a:rPr>
              <a:t>createContext</a:t>
            </a:r>
            <a:r>
              <a:rPr lang="en-US" sz="2000" dirty="0"/>
              <a:t> and initialize it:</a:t>
            </a:r>
          </a:p>
          <a:p>
            <a:pPr marL="285750" indent="-285750">
              <a:lnSpc>
                <a:spcPct val="150000"/>
              </a:lnSpc>
              <a:buFont typeface="Wingdings" panose="05000000000000000000" pitchFamily="2" charset="2"/>
              <a:buChar char="Ø"/>
            </a:pPr>
            <a:endParaRPr lang="en-US" sz="2000" dirty="0"/>
          </a:p>
        </p:txBody>
      </p:sp>
      <p:pic>
        <p:nvPicPr>
          <p:cNvPr id="4" name="Picture 3">
            <a:extLst>
              <a:ext uri="{FF2B5EF4-FFF2-40B4-BE49-F238E27FC236}">
                <a16:creationId xmlns:a16="http://schemas.microsoft.com/office/drawing/2014/main" id="{A12112D5-5861-4B51-8904-E5D61815D899}"/>
              </a:ext>
            </a:extLst>
          </p:cNvPr>
          <p:cNvPicPr>
            <a:picLocks noChangeAspect="1"/>
          </p:cNvPicPr>
          <p:nvPr/>
        </p:nvPicPr>
        <p:blipFill>
          <a:blip r:embed="rId3"/>
          <a:stretch>
            <a:fillRect/>
          </a:stretch>
        </p:blipFill>
        <p:spPr>
          <a:xfrm>
            <a:off x="696269" y="1374491"/>
            <a:ext cx="6248562" cy="433368"/>
          </a:xfrm>
          <a:prstGeom prst="rect">
            <a:avLst/>
          </a:prstGeom>
        </p:spPr>
      </p:pic>
      <p:pic>
        <p:nvPicPr>
          <p:cNvPr id="10" name="Picture 9">
            <a:extLst>
              <a:ext uri="{FF2B5EF4-FFF2-40B4-BE49-F238E27FC236}">
                <a16:creationId xmlns:a16="http://schemas.microsoft.com/office/drawing/2014/main" id="{F16ED715-BA9B-419D-A814-F7DDA5D5B5A1}"/>
              </a:ext>
            </a:extLst>
          </p:cNvPr>
          <p:cNvPicPr>
            <a:picLocks noChangeAspect="1"/>
          </p:cNvPicPr>
          <p:nvPr/>
        </p:nvPicPr>
        <p:blipFill>
          <a:blip r:embed="rId4"/>
          <a:stretch>
            <a:fillRect/>
          </a:stretch>
        </p:blipFill>
        <p:spPr>
          <a:xfrm>
            <a:off x="696269" y="1837279"/>
            <a:ext cx="5378953" cy="728976"/>
          </a:xfrm>
          <a:prstGeom prst="rect">
            <a:avLst/>
          </a:prstGeom>
        </p:spPr>
      </p:pic>
      <p:sp>
        <p:nvSpPr>
          <p:cNvPr id="14" name="TextBox 13">
            <a:extLst>
              <a:ext uri="{FF2B5EF4-FFF2-40B4-BE49-F238E27FC236}">
                <a16:creationId xmlns:a16="http://schemas.microsoft.com/office/drawing/2014/main" id="{70E81F36-FA87-459D-9BBF-2A2C6C9A0E26}"/>
              </a:ext>
            </a:extLst>
          </p:cNvPr>
          <p:cNvSpPr txBox="1"/>
          <p:nvPr/>
        </p:nvSpPr>
        <p:spPr>
          <a:xfrm>
            <a:off x="611348" y="2360652"/>
            <a:ext cx="10646477"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Next use the </a:t>
            </a:r>
            <a:r>
              <a:rPr lang="en-US" sz="2000" b="1" dirty="0">
                <a:solidFill>
                  <a:srgbClr val="00B050"/>
                </a:solidFill>
              </a:rPr>
              <a:t>Context Provider </a:t>
            </a:r>
            <a:r>
              <a:rPr lang="en-US" sz="2000" dirty="0"/>
              <a:t>to wrap the tree of </a:t>
            </a:r>
            <a:r>
              <a:rPr lang="en-US" sz="2000" dirty="0">
                <a:solidFill>
                  <a:srgbClr val="00B050"/>
                </a:solidFill>
              </a:rPr>
              <a:t>components</a:t>
            </a:r>
            <a:r>
              <a:rPr lang="en-US" sz="2000" dirty="0"/>
              <a:t> that need the state Context.</a:t>
            </a:r>
          </a:p>
          <a:p>
            <a:pPr marL="285750" indent="-285750">
              <a:lnSpc>
                <a:spcPct val="150000"/>
              </a:lnSpc>
              <a:buFont typeface="Wingdings" panose="05000000000000000000" pitchFamily="2" charset="2"/>
              <a:buChar char="Ø"/>
            </a:pPr>
            <a:r>
              <a:rPr lang="en-US" sz="2000" b="1" dirty="0">
                <a:solidFill>
                  <a:srgbClr val="00B050"/>
                </a:solidFill>
              </a:rPr>
              <a:t>Wrap</a:t>
            </a:r>
            <a:r>
              <a:rPr lang="en-US" sz="2000" dirty="0"/>
              <a:t> child components in the </a:t>
            </a:r>
            <a:r>
              <a:rPr lang="en-US" sz="2000" b="1" dirty="0">
                <a:solidFill>
                  <a:srgbClr val="00B050"/>
                </a:solidFill>
              </a:rPr>
              <a:t>Context Provider </a:t>
            </a:r>
            <a:r>
              <a:rPr lang="en-US" sz="2000" dirty="0"/>
              <a:t>and supply the </a:t>
            </a:r>
            <a:r>
              <a:rPr lang="en-US" sz="2000" b="1" dirty="0">
                <a:solidFill>
                  <a:srgbClr val="00B050"/>
                </a:solidFill>
              </a:rPr>
              <a:t>state</a:t>
            </a:r>
            <a:r>
              <a:rPr lang="en-US" sz="2000" dirty="0"/>
              <a:t> value.</a:t>
            </a:r>
          </a:p>
        </p:txBody>
      </p:sp>
      <p:pic>
        <p:nvPicPr>
          <p:cNvPr id="15" name="Picture 14">
            <a:extLst>
              <a:ext uri="{FF2B5EF4-FFF2-40B4-BE49-F238E27FC236}">
                <a16:creationId xmlns:a16="http://schemas.microsoft.com/office/drawing/2014/main" id="{0482B621-F0D1-43B2-A4E7-2364309E09FB}"/>
              </a:ext>
            </a:extLst>
          </p:cNvPr>
          <p:cNvPicPr>
            <a:picLocks noChangeAspect="1"/>
          </p:cNvPicPr>
          <p:nvPr/>
        </p:nvPicPr>
        <p:blipFill>
          <a:blip r:embed="rId5"/>
          <a:stretch>
            <a:fillRect/>
          </a:stretch>
        </p:blipFill>
        <p:spPr>
          <a:xfrm>
            <a:off x="773724" y="3529392"/>
            <a:ext cx="5529353" cy="3175878"/>
          </a:xfrm>
          <a:prstGeom prst="rect">
            <a:avLst/>
          </a:prstGeom>
        </p:spPr>
      </p:pic>
      <p:sp>
        <p:nvSpPr>
          <p:cNvPr id="17" name="TextBox 16">
            <a:extLst>
              <a:ext uri="{FF2B5EF4-FFF2-40B4-BE49-F238E27FC236}">
                <a16:creationId xmlns:a16="http://schemas.microsoft.com/office/drawing/2014/main" id="{B26CFE9D-48C2-44FA-9F9A-D19085A72FE5}"/>
              </a:ext>
            </a:extLst>
          </p:cNvPr>
          <p:cNvSpPr txBox="1"/>
          <p:nvPr/>
        </p:nvSpPr>
        <p:spPr>
          <a:xfrm>
            <a:off x="4865168" y="6139642"/>
            <a:ext cx="7329159" cy="400110"/>
          </a:xfrm>
          <a:prstGeom prst="rect">
            <a:avLst/>
          </a:prstGeom>
          <a:noFill/>
        </p:spPr>
        <p:txBody>
          <a:bodyPr wrap="square">
            <a:spAutoFit/>
          </a:bodyPr>
          <a:lstStyle/>
          <a:p>
            <a:r>
              <a:rPr lang="en-US" sz="2000" dirty="0"/>
              <a:t>Now, all components in this tree will have access to the user Context</a:t>
            </a:r>
            <a:r>
              <a:rPr lang="en-US" dirty="0"/>
              <a:t>.</a:t>
            </a:r>
          </a:p>
        </p:txBody>
      </p:sp>
    </p:spTree>
    <p:extLst>
      <p:ext uri="{BB962C8B-B14F-4D97-AF65-F5344CB8AC3E}">
        <p14:creationId xmlns:p14="http://schemas.microsoft.com/office/powerpoint/2010/main" val="26867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altLang="zh-CN" sz="3200" b="1" dirty="0">
                <a:solidFill>
                  <a:srgbClr val="7030A0"/>
                </a:solidFill>
              </a:rPr>
              <a:t>Solution (</a:t>
            </a:r>
            <a:r>
              <a:rPr lang="en-US" sz="3200" b="1" dirty="0">
                <a:solidFill>
                  <a:srgbClr val="7030A0"/>
                </a:solidFill>
              </a:rPr>
              <a:t>React </a:t>
            </a:r>
            <a:r>
              <a:rPr lang="en-US" sz="3200" b="1" dirty="0" err="1">
                <a:solidFill>
                  <a:srgbClr val="C00000"/>
                </a:solidFill>
              </a:rPr>
              <a:t>use</a:t>
            </a:r>
            <a:r>
              <a:rPr lang="en-US" altLang="zh-CN" sz="3200" b="1" dirty="0" err="1">
                <a:solidFill>
                  <a:srgbClr val="C00000"/>
                </a:solidFill>
              </a:rPr>
              <a:t>Context</a:t>
            </a:r>
            <a:r>
              <a:rPr lang="en-US" sz="3200" b="1" dirty="0">
                <a:solidFill>
                  <a:srgbClr val="7030A0"/>
                </a:solidFill>
              </a:rPr>
              <a:t> </a:t>
            </a:r>
            <a:r>
              <a:rPr lang="en-US" altLang="zh-CN" sz="3200" b="1" dirty="0">
                <a:solidFill>
                  <a:srgbClr val="7030A0"/>
                </a:solidFill>
              </a:rPr>
              <a:t>) </a:t>
            </a:r>
            <a:endParaRPr lang="en-US" sz="3200" dirty="0"/>
          </a:p>
        </p:txBody>
      </p:sp>
      <p:sp>
        <p:nvSpPr>
          <p:cNvPr id="8" name="TextBox 7">
            <a:extLst>
              <a:ext uri="{FF2B5EF4-FFF2-40B4-BE49-F238E27FC236}">
                <a16:creationId xmlns:a16="http://schemas.microsoft.com/office/drawing/2014/main" id="{B3331E35-CED1-473C-A5B0-9A0A7BD6E963}"/>
              </a:ext>
            </a:extLst>
          </p:cNvPr>
          <p:cNvSpPr txBox="1"/>
          <p:nvPr/>
        </p:nvSpPr>
        <p:spPr>
          <a:xfrm>
            <a:off x="612508" y="763360"/>
            <a:ext cx="10646477"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Use the </a:t>
            </a:r>
            <a:r>
              <a:rPr lang="en-US" sz="2000" b="1" dirty="0" err="1">
                <a:solidFill>
                  <a:srgbClr val="00B050"/>
                </a:solidFill>
              </a:rPr>
              <a:t>useContext</a:t>
            </a:r>
            <a:r>
              <a:rPr lang="en-US" sz="2000" dirty="0"/>
              <a:t> Hook:</a:t>
            </a:r>
          </a:p>
          <a:p>
            <a:pPr marL="285750" indent="-285750">
              <a:lnSpc>
                <a:spcPct val="150000"/>
              </a:lnSpc>
              <a:buFont typeface="Wingdings" panose="05000000000000000000" pitchFamily="2" charset="2"/>
              <a:buChar char="Ø"/>
            </a:pPr>
            <a:r>
              <a:rPr lang="en-US" sz="2000" dirty="0"/>
              <a:t>To use the </a:t>
            </a:r>
            <a:r>
              <a:rPr lang="en-US" sz="2000" dirty="0">
                <a:solidFill>
                  <a:srgbClr val="00B050"/>
                </a:solidFill>
              </a:rPr>
              <a:t>Context</a:t>
            </a:r>
            <a:r>
              <a:rPr lang="en-US" sz="2000" dirty="0"/>
              <a:t> in a </a:t>
            </a:r>
            <a:r>
              <a:rPr lang="en-US" sz="2000" b="1" dirty="0">
                <a:solidFill>
                  <a:srgbClr val="00B050"/>
                </a:solidFill>
              </a:rPr>
              <a:t>child component</a:t>
            </a:r>
            <a:r>
              <a:rPr lang="en-US" sz="2000" dirty="0"/>
              <a:t>, we need to access it using the </a:t>
            </a:r>
            <a:r>
              <a:rPr lang="en-US" sz="2000" b="1" dirty="0" err="1">
                <a:solidFill>
                  <a:srgbClr val="C00000"/>
                </a:solidFill>
              </a:rPr>
              <a:t>useContext</a:t>
            </a:r>
            <a:r>
              <a:rPr lang="en-US" sz="2000" dirty="0"/>
              <a:t> Hook</a:t>
            </a:r>
          </a:p>
        </p:txBody>
      </p:sp>
      <p:pic>
        <p:nvPicPr>
          <p:cNvPr id="5" name="Picture 4">
            <a:extLst>
              <a:ext uri="{FF2B5EF4-FFF2-40B4-BE49-F238E27FC236}">
                <a16:creationId xmlns:a16="http://schemas.microsoft.com/office/drawing/2014/main" id="{DBD89857-E29F-4C64-B258-CEB1E8F7B7D1}"/>
              </a:ext>
            </a:extLst>
          </p:cNvPr>
          <p:cNvPicPr>
            <a:picLocks noChangeAspect="1"/>
          </p:cNvPicPr>
          <p:nvPr/>
        </p:nvPicPr>
        <p:blipFill>
          <a:blip r:embed="rId3"/>
          <a:stretch>
            <a:fillRect/>
          </a:stretch>
        </p:blipFill>
        <p:spPr>
          <a:xfrm>
            <a:off x="612508" y="1907197"/>
            <a:ext cx="8382451" cy="577738"/>
          </a:xfrm>
          <a:prstGeom prst="rect">
            <a:avLst/>
          </a:prstGeom>
        </p:spPr>
      </p:pic>
      <p:pic>
        <p:nvPicPr>
          <p:cNvPr id="7" name="Picture 6">
            <a:extLst>
              <a:ext uri="{FF2B5EF4-FFF2-40B4-BE49-F238E27FC236}">
                <a16:creationId xmlns:a16="http://schemas.microsoft.com/office/drawing/2014/main" id="{9CDD16B9-5E98-4F67-8C5B-6157FE8F94A4}"/>
              </a:ext>
            </a:extLst>
          </p:cNvPr>
          <p:cNvPicPr>
            <a:picLocks noChangeAspect="1"/>
          </p:cNvPicPr>
          <p:nvPr/>
        </p:nvPicPr>
        <p:blipFill>
          <a:blip r:embed="rId4"/>
          <a:stretch>
            <a:fillRect/>
          </a:stretch>
        </p:blipFill>
        <p:spPr>
          <a:xfrm>
            <a:off x="612508" y="2660815"/>
            <a:ext cx="5571907" cy="3802879"/>
          </a:xfrm>
          <a:prstGeom prst="rect">
            <a:avLst/>
          </a:prstGeom>
        </p:spPr>
      </p:pic>
    </p:spTree>
    <p:extLst>
      <p:ext uri="{BB962C8B-B14F-4D97-AF65-F5344CB8AC3E}">
        <p14:creationId xmlns:p14="http://schemas.microsoft.com/office/powerpoint/2010/main" val="2617570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useRef</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79596D2E-F49B-4006-B31B-FE6AB9F4AF53}"/>
              </a:ext>
            </a:extLst>
          </p:cNvPr>
          <p:cNvSpPr txBox="1"/>
          <p:nvPr/>
        </p:nvSpPr>
        <p:spPr>
          <a:xfrm>
            <a:off x="612508" y="763360"/>
            <a:ext cx="10876823" cy="567693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t>The </a:t>
            </a:r>
            <a:r>
              <a:rPr lang="en-US" sz="2000" b="1" dirty="0" err="1">
                <a:solidFill>
                  <a:srgbClr val="C00000"/>
                </a:solidFill>
              </a:rPr>
              <a:t>useState</a:t>
            </a:r>
            <a:r>
              <a:rPr lang="en-US" sz="2000" dirty="0"/>
              <a:t>, which creates state variables that cause re-renders when they are updated.</a:t>
            </a:r>
          </a:p>
          <a:p>
            <a:pPr marL="285750" indent="-285750" algn="just">
              <a:lnSpc>
                <a:spcPct val="150000"/>
              </a:lnSpc>
              <a:buFont typeface="Wingdings" panose="05000000000000000000" pitchFamily="2" charset="2"/>
              <a:buChar char="Ø"/>
            </a:pPr>
            <a:r>
              <a:rPr lang="en-US" sz="2000" b="1" dirty="0">
                <a:solidFill>
                  <a:srgbClr val="C00000"/>
                </a:solidFill>
              </a:rPr>
              <a:t>For instance: </a:t>
            </a:r>
            <a:r>
              <a:rPr lang="en-US" sz="2000" dirty="0"/>
              <a:t>If we tried to count how many times our application renders using the </a:t>
            </a:r>
            <a:r>
              <a:rPr lang="en-US" sz="2000" b="1" dirty="0" err="1">
                <a:solidFill>
                  <a:srgbClr val="C00000"/>
                </a:solidFill>
              </a:rPr>
              <a:t>useState</a:t>
            </a:r>
            <a:r>
              <a:rPr lang="en-US" sz="2000" dirty="0"/>
              <a:t> </a:t>
            </a:r>
            <a:r>
              <a:rPr lang="en-US" sz="2000" b="1" dirty="0">
                <a:solidFill>
                  <a:srgbClr val="C00000"/>
                </a:solidFill>
              </a:rPr>
              <a:t>Hook.</a:t>
            </a:r>
          </a:p>
          <a:p>
            <a:pPr marL="742950" lvl="1" indent="-285750" algn="just">
              <a:lnSpc>
                <a:spcPct val="150000"/>
              </a:lnSpc>
              <a:buFont typeface="Wingdings" panose="05000000000000000000" pitchFamily="2" charset="2"/>
              <a:buChar char="Ø"/>
            </a:pPr>
            <a:r>
              <a:rPr lang="en-US" sz="2000" dirty="0"/>
              <a:t> we would be caught in an </a:t>
            </a:r>
            <a:r>
              <a:rPr lang="en-US" sz="2000" dirty="0">
                <a:solidFill>
                  <a:srgbClr val="C00000"/>
                </a:solidFill>
              </a:rPr>
              <a:t>infinite</a:t>
            </a:r>
            <a:r>
              <a:rPr lang="en-US" sz="2000" dirty="0"/>
              <a:t> loop since this Hook itself causes a re-render.</a:t>
            </a:r>
          </a:p>
          <a:p>
            <a:pPr marL="285750" indent="-285750" algn="just">
              <a:lnSpc>
                <a:spcPct val="150000"/>
              </a:lnSpc>
              <a:buFont typeface="Wingdings" panose="05000000000000000000" pitchFamily="2" charset="2"/>
              <a:buChar char="Ø"/>
            </a:pPr>
            <a:r>
              <a:rPr lang="en-US" sz="2000" dirty="0"/>
              <a:t>The </a:t>
            </a:r>
            <a:r>
              <a:rPr lang="en-US" sz="2000" b="1" dirty="0" err="1">
                <a:solidFill>
                  <a:srgbClr val="7030A0"/>
                </a:solidFill>
              </a:rPr>
              <a:t>useRef</a:t>
            </a:r>
            <a:r>
              <a:rPr lang="en-US" sz="2000" b="1" dirty="0">
                <a:solidFill>
                  <a:srgbClr val="7030A0"/>
                </a:solidFill>
              </a:rPr>
              <a:t> hook </a:t>
            </a:r>
            <a:r>
              <a:rPr lang="en-US" sz="2000" dirty="0"/>
              <a:t>creates a mutable object whose value can be </a:t>
            </a:r>
            <a:r>
              <a:rPr lang="en-US" sz="2000" dirty="0">
                <a:solidFill>
                  <a:srgbClr val="7030A0"/>
                </a:solidFill>
              </a:rPr>
              <a:t>changed without causing re-renders</a:t>
            </a:r>
          </a:p>
          <a:p>
            <a:pPr marL="285750" indent="-285750" algn="just">
              <a:lnSpc>
                <a:spcPct val="150000"/>
              </a:lnSpc>
              <a:buFont typeface="Wingdings" panose="05000000000000000000" pitchFamily="2" charset="2"/>
              <a:buChar char="Ø"/>
            </a:pPr>
            <a:r>
              <a:rPr lang="en-US" sz="2000" dirty="0"/>
              <a:t>This makes </a:t>
            </a:r>
            <a:r>
              <a:rPr lang="en-US" sz="2000" b="1" dirty="0" err="1">
                <a:solidFill>
                  <a:srgbClr val="7030A0"/>
                </a:solidFill>
              </a:rPr>
              <a:t>useRef</a:t>
            </a:r>
            <a:r>
              <a:rPr lang="en-US" sz="2000" dirty="0"/>
              <a:t> </a:t>
            </a:r>
            <a:r>
              <a:rPr lang="en-US" sz="2000" b="1" dirty="0">
                <a:solidFill>
                  <a:srgbClr val="7030A0"/>
                </a:solidFill>
              </a:rPr>
              <a:t>useful</a:t>
            </a:r>
            <a:r>
              <a:rPr lang="en-US" sz="2000" dirty="0"/>
              <a:t> for storing values that we don't want to trigger re-renders.</a:t>
            </a:r>
          </a:p>
          <a:p>
            <a:pPr marL="285750" indent="-285750" algn="just">
              <a:lnSpc>
                <a:spcPct val="150000"/>
              </a:lnSpc>
              <a:buFont typeface="Wingdings" panose="05000000000000000000" pitchFamily="2" charset="2"/>
              <a:buChar char="Ø"/>
            </a:pPr>
            <a:r>
              <a:rPr lang="en-US" sz="2400" b="1" dirty="0">
                <a:solidFill>
                  <a:srgbClr val="C00000"/>
                </a:solidFill>
              </a:rPr>
              <a:t>Examples</a:t>
            </a:r>
          </a:p>
          <a:p>
            <a:pPr marL="742950" lvl="1" indent="-285750" algn="just">
              <a:lnSpc>
                <a:spcPct val="150000"/>
              </a:lnSpc>
              <a:buFont typeface="Wingdings" panose="05000000000000000000" pitchFamily="2" charset="2"/>
              <a:buChar char="Ø"/>
            </a:pPr>
            <a:r>
              <a:rPr lang="en-US" sz="2000" dirty="0"/>
              <a:t>Access </a:t>
            </a:r>
            <a:r>
              <a:rPr lang="en-US" sz="2000" b="1" dirty="0">
                <a:solidFill>
                  <a:srgbClr val="7030A0"/>
                </a:solidFill>
              </a:rPr>
              <a:t>DOM elements directly </a:t>
            </a:r>
            <a:r>
              <a:rPr lang="en-US" sz="2000" dirty="0"/>
              <a:t>within functional components and </a:t>
            </a:r>
            <a:r>
              <a:rPr lang="en-US" sz="2000" b="1" dirty="0">
                <a:solidFill>
                  <a:srgbClr val="7030A0"/>
                </a:solidFill>
              </a:rPr>
              <a:t>focusing an input field</a:t>
            </a:r>
            <a:r>
              <a:rPr lang="en-US" sz="2000" dirty="0"/>
              <a:t>, measuring the dimensions of an element, or triggering animation. </a:t>
            </a:r>
          </a:p>
          <a:p>
            <a:pPr marL="742950" lvl="1" indent="-285750" algn="just">
              <a:lnSpc>
                <a:spcPct val="150000"/>
              </a:lnSpc>
              <a:buFont typeface="Wingdings" panose="05000000000000000000" pitchFamily="2" charset="2"/>
              <a:buChar char="Ø"/>
            </a:pPr>
            <a:r>
              <a:rPr lang="en-US" sz="2000" b="1" dirty="0">
                <a:solidFill>
                  <a:srgbClr val="7030A0"/>
                </a:solidFill>
              </a:rPr>
              <a:t>Storing Previous Values.: </a:t>
            </a:r>
            <a:r>
              <a:rPr lang="en-US" sz="2000" b="1" dirty="0" err="1">
                <a:solidFill>
                  <a:srgbClr val="C00000"/>
                </a:solidFill>
              </a:rPr>
              <a:t>useRef</a:t>
            </a:r>
            <a:r>
              <a:rPr lang="en-US" sz="2000" b="1" dirty="0">
                <a:solidFill>
                  <a:srgbClr val="7030A0"/>
                </a:solidFill>
              </a:rPr>
              <a:t> </a:t>
            </a:r>
            <a:r>
              <a:rPr lang="en-US" sz="2000" dirty="0"/>
              <a:t>can also be used to store </a:t>
            </a:r>
            <a:r>
              <a:rPr lang="en-US" sz="2000" b="1" dirty="0">
                <a:solidFill>
                  <a:srgbClr val="C00000"/>
                </a:solidFill>
              </a:rPr>
              <a:t>previous values</a:t>
            </a:r>
            <a:r>
              <a:rPr lang="en-US" sz="2000" dirty="0"/>
              <a:t>, especially when working with </a:t>
            </a:r>
            <a:r>
              <a:rPr lang="en-US" sz="2000" b="1" dirty="0" err="1">
                <a:solidFill>
                  <a:srgbClr val="C00000"/>
                </a:solidFill>
              </a:rPr>
              <a:t>useEffect</a:t>
            </a:r>
            <a:r>
              <a:rPr lang="en-US" sz="2000" dirty="0"/>
              <a:t>. This can be useful for comparing current and previous values, tracking changes, or performing cleanup actions.</a:t>
            </a:r>
          </a:p>
          <a:p>
            <a:pPr marL="1200150" lvl="2" indent="-285750">
              <a:lnSpc>
                <a:spcPct val="15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2755677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useRef</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79596D2E-F49B-4006-B31B-FE6AB9F4AF53}"/>
              </a:ext>
            </a:extLst>
          </p:cNvPr>
          <p:cNvSpPr txBox="1"/>
          <p:nvPr/>
        </p:nvSpPr>
        <p:spPr>
          <a:xfrm>
            <a:off x="563648" y="1447415"/>
            <a:ext cx="10876823" cy="189128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t>The </a:t>
            </a:r>
            <a:r>
              <a:rPr lang="en-US" sz="2000" b="1" dirty="0" err="1">
                <a:solidFill>
                  <a:srgbClr val="C00000"/>
                </a:solidFill>
              </a:rPr>
              <a:t>useRef</a:t>
            </a:r>
            <a:r>
              <a:rPr lang="en-US" sz="2000" dirty="0">
                <a:solidFill>
                  <a:srgbClr val="C00000"/>
                </a:solidFill>
              </a:rPr>
              <a:t>() </a:t>
            </a:r>
            <a:r>
              <a:rPr lang="en-US" sz="2000" dirty="0"/>
              <a:t>only </a:t>
            </a:r>
            <a:r>
              <a:rPr lang="en-US" sz="2000" b="1" dirty="0">
                <a:solidFill>
                  <a:srgbClr val="C00000"/>
                </a:solidFill>
              </a:rPr>
              <a:t>returns</a:t>
            </a:r>
            <a:r>
              <a:rPr lang="en-US" sz="2000" dirty="0"/>
              <a:t> </a:t>
            </a:r>
            <a:r>
              <a:rPr lang="en-US" sz="2000" b="1" dirty="0">
                <a:solidFill>
                  <a:srgbClr val="7030A0"/>
                </a:solidFill>
              </a:rPr>
              <a:t>one item</a:t>
            </a:r>
            <a:r>
              <a:rPr lang="en-US" sz="2000" dirty="0"/>
              <a:t>. It returns an </a:t>
            </a:r>
            <a:r>
              <a:rPr lang="en-US" sz="2000" b="1" dirty="0">
                <a:solidFill>
                  <a:srgbClr val="7030A0"/>
                </a:solidFill>
              </a:rPr>
              <a:t>Object called current</a:t>
            </a:r>
            <a:r>
              <a:rPr lang="en-US" sz="2000" dirty="0"/>
              <a:t>.</a:t>
            </a:r>
          </a:p>
          <a:p>
            <a:pPr marL="285750" indent="-285750" algn="just">
              <a:lnSpc>
                <a:spcPct val="150000"/>
              </a:lnSpc>
              <a:buFont typeface="Wingdings" panose="05000000000000000000" pitchFamily="2" charset="2"/>
              <a:buChar char="Ø"/>
            </a:pPr>
            <a:r>
              <a:rPr lang="en-US" sz="2000" dirty="0"/>
              <a:t>We set the initial value: </a:t>
            </a:r>
            <a:r>
              <a:rPr lang="en-US" sz="2000" b="1" dirty="0" err="1">
                <a:solidFill>
                  <a:srgbClr val="C00000"/>
                </a:solidFill>
              </a:rPr>
              <a:t>useRef</a:t>
            </a:r>
            <a:r>
              <a:rPr lang="en-US" sz="2000" b="1" dirty="0">
                <a:solidFill>
                  <a:srgbClr val="C00000"/>
                </a:solidFill>
              </a:rPr>
              <a:t>(0).</a:t>
            </a:r>
          </a:p>
          <a:p>
            <a:pPr marL="285750" indent="-285750" algn="just">
              <a:lnSpc>
                <a:spcPct val="150000"/>
              </a:lnSpc>
              <a:buFont typeface="Wingdings" panose="05000000000000000000" pitchFamily="2" charset="2"/>
              <a:buChar char="Ø"/>
            </a:pPr>
            <a:r>
              <a:rPr lang="en-US" sz="2000" dirty="0"/>
              <a:t>It's like doing this: </a:t>
            </a:r>
            <a:r>
              <a:rPr lang="en-US" sz="2000" b="1" dirty="0">
                <a:solidFill>
                  <a:srgbClr val="7030A0"/>
                </a:solidFill>
              </a:rPr>
              <a:t>const</a:t>
            </a:r>
            <a:r>
              <a:rPr lang="en-US" sz="2000" dirty="0"/>
              <a:t> </a:t>
            </a:r>
            <a:r>
              <a:rPr lang="en-US" sz="2000" dirty="0">
                <a:solidFill>
                  <a:srgbClr val="C00000"/>
                </a:solidFill>
              </a:rPr>
              <a:t>count = {current: 0}. </a:t>
            </a:r>
            <a:r>
              <a:rPr lang="en-US" sz="2000" dirty="0"/>
              <a:t>We can access the count by using </a:t>
            </a:r>
            <a:r>
              <a:rPr lang="en-US" sz="2000" dirty="0" err="1">
                <a:solidFill>
                  <a:srgbClr val="C00000"/>
                </a:solidFill>
              </a:rPr>
              <a:t>count.current</a:t>
            </a:r>
            <a:r>
              <a:rPr lang="en-US" sz="2000" dirty="0"/>
              <a:t>.</a:t>
            </a:r>
          </a:p>
          <a:p>
            <a:pPr marL="1200150" lvl="2" indent="-285750">
              <a:lnSpc>
                <a:spcPct val="150000"/>
              </a:lnSpc>
              <a:buFont typeface="Wingdings" panose="05000000000000000000" pitchFamily="2" charset="2"/>
              <a:buChar char="Ø"/>
            </a:pPr>
            <a:endParaRPr lang="en-US" sz="2000" dirty="0"/>
          </a:p>
        </p:txBody>
      </p:sp>
      <p:pic>
        <p:nvPicPr>
          <p:cNvPr id="5" name="Picture 4">
            <a:extLst>
              <a:ext uri="{FF2B5EF4-FFF2-40B4-BE49-F238E27FC236}">
                <a16:creationId xmlns:a16="http://schemas.microsoft.com/office/drawing/2014/main" id="{D6640C4D-9C73-4DBE-B48C-03C4535B8842}"/>
              </a:ext>
            </a:extLst>
          </p:cNvPr>
          <p:cNvPicPr>
            <a:picLocks noChangeAspect="1"/>
          </p:cNvPicPr>
          <p:nvPr/>
        </p:nvPicPr>
        <p:blipFill>
          <a:blip r:embed="rId3"/>
          <a:stretch>
            <a:fillRect/>
          </a:stretch>
        </p:blipFill>
        <p:spPr>
          <a:xfrm>
            <a:off x="341658" y="810014"/>
            <a:ext cx="4376345" cy="587868"/>
          </a:xfrm>
          <a:prstGeom prst="rect">
            <a:avLst/>
          </a:prstGeom>
        </p:spPr>
      </p:pic>
      <p:pic>
        <p:nvPicPr>
          <p:cNvPr id="6" name="Picture 5">
            <a:extLst>
              <a:ext uri="{FF2B5EF4-FFF2-40B4-BE49-F238E27FC236}">
                <a16:creationId xmlns:a16="http://schemas.microsoft.com/office/drawing/2014/main" id="{AD96D67E-8F0B-476C-99B9-48B4D2D66E82}"/>
              </a:ext>
            </a:extLst>
          </p:cNvPr>
          <p:cNvPicPr>
            <a:picLocks noChangeAspect="1"/>
          </p:cNvPicPr>
          <p:nvPr/>
        </p:nvPicPr>
        <p:blipFill>
          <a:blip r:embed="rId4"/>
          <a:stretch>
            <a:fillRect/>
          </a:stretch>
        </p:blipFill>
        <p:spPr>
          <a:xfrm>
            <a:off x="6508627" y="1035359"/>
            <a:ext cx="4762745" cy="482625"/>
          </a:xfrm>
          <a:prstGeom prst="rect">
            <a:avLst/>
          </a:prstGeom>
        </p:spPr>
      </p:pic>
      <p:pic>
        <p:nvPicPr>
          <p:cNvPr id="8" name="Picture 7">
            <a:extLst>
              <a:ext uri="{FF2B5EF4-FFF2-40B4-BE49-F238E27FC236}">
                <a16:creationId xmlns:a16="http://schemas.microsoft.com/office/drawing/2014/main" id="{8CAE1668-1D81-413D-8396-92839D7069B1}"/>
              </a:ext>
            </a:extLst>
          </p:cNvPr>
          <p:cNvPicPr>
            <a:picLocks noChangeAspect="1"/>
          </p:cNvPicPr>
          <p:nvPr/>
        </p:nvPicPr>
        <p:blipFill>
          <a:blip r:embed="rId5"/>
          <a:stretch>
            <a:fillRect/>
          </a:stretch>
        </p:blipFill>
        <p:spPr>
          <a:xfrm>
            <a:off x="751529" y="3234268"/>
            <a:ext cx="5086397" cy="1251686"/>
          </a:xfrm>
          <a:prstGeom prst="rect">
            <a:avLst/>
          </a:prstGeom>
        </p:spPr>
      </p:pic>
      <p:pic>
        <p:nvPicPr>
          <p:cNvPr id="10" name="Picture 9">
            <a:extLst>
              <a:ext uri="{FF2B5EF4-FFF2-40B4-BE49-F238E27FC236}">
                <a16:creationId xmlns:a16="http://schemas.microsoft.com/office/drawing/2014/main" id="{9E27601F-00BD-49CB-B026-0BD4EFA1DD9D}"/>
              </a:ext>
            </a:extLst>
          </p:cNvPr>
          <p:cNvPicPr>
            <a:picLocks noChangeAspect="1"/>
          </p:cNvPicPr>
          <p:nvPr/>
        </p:nvPicPr>
        <p:blipFill>
          <a:blip r:embed="rId6"/>
          <a:stretch>
            <a:fillRect/>
          </a:stretch>
        </p:blipFill>
        <p:spPr>
          <a:xfrm>
            <a:off x="5837926" y="3435041"/>
            <a:ext cx="5696187" cy="2644025"/>
          </a:xfrm>
          <a:prstGeom prst="rect">
            <a:avLst/>
          </a:prstGeom>
        </p:spPr>
      </p:pic>
    </p:spTree>
    <p:extLst>
      <p:ext uri="{BB962C8B-B14F-4D97-AF65-F5344CB8AC3E}">
        <p14:creationId xmlns:p14="http://schemas.microsoft.com/office/powerpoint/2010/main" val="27878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useRef</a:t>
            </a:r>
            <a:r>
              <a:rPr lang="en-US" sz="3200" b="1" dirty="0">
                <a:solidFill>
                  <a:srgbClr val="7030A0"/>
                </a:solidFill>
              </a:rPr>
              <a:t> Hooks</a:t>
            </a:r>
            <a:endParaRPr lang="en-US" sz="3200" dirty="0"/>
          </a:p>
        </p:txBody>
      </p:sp>
      <p:pic>
        <p:nvPicPr>
          <p:cNvPr id="7" name="Picture 6">
            <a:extLst>
              <a:ext uri="{FF2B5EF4-FFF2-40B4-BE49-F238E27FC236}">
                <a16:creationId xmlns:a16="http://schemas.microsoft.com/office/drawing/2014/main" id="{5DBDEDE4-29C1-4599-AC67-61817BDA4C40}"/>
              </a:ext>
            </a:extLst>
          </p:cNvPr>
          <p:cNvPicPr>
            <a:picLocks noChangeAspect="1"/>
          </p:cNvPicPr>
          <p:nvPr/>
        </p:nvPicPr>
        <p:blipFill>
          <a:blip r:embed="rId3"/>
          <a:stretch>
            <a:fillRect/>
          </a:stretch>
        </p:blipFill>
        <p:spPr>
          <a:xfrm>
            <a:off x="2392275" y="1539438"/>
            <a:ext cx="7240190" cy="2445708"/>
          </a:xfrm>
          <a:prstGeom prst="rect">
            <a:avLst/>
          </a:prstGeom>
        </p:spPr>
      </p:pic>
    </p:spTree>
    <p:extLst>
      <p:ext uri="{BB962C8B-B14F-4D97-AF65-F5344CB8AC3E}">
        <p14:creationId xmlns:p14="http://schemas.microsoft.com/office/powerpoint/2010/main" val="1717707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t>Accessing DOM Elements </a:t>
            </a:r>
            <a:r>
              <a:rPr lang="en-US" sz="3200" b="1" dirty="0">
                <a:solidFill>
                  <a:srgbClr val="7030A0"/>
                </a:solidFill>
              </a:rPr>
              <a:t>in React </a:t>
            </a:r>
            <a:r>
              <a:rPr lang="en-US" sz="3200" b="1" dirty="0" err="1">
                <a:solidFill>
                  <a:srgbClr val="C00000"/>
                </a:solidFill>
              </a:rPr>
              <a:t>useRef</a:t>
            </a:r>
            <a:r>
              <a:rPr lang="en-US" sz="3200" b="1" dirty="0">
                <a:solidFill>
                  <a:srgbClr val="7030A0"/>
                </a:solidFill>
              </a:rPr>
              <a:t> Hooks</a:t>
            </a:r>
            <a:endParaRPr lang="en-US" sz="3200" dirty="0"/>
          </a:p>
        </p:txBody>
      </p:sp>
      <p:pic>
        <p:nvPicPr>
          <p:cNvPr id="11" name="Picture 10">
            <a:extLst>
              <a:ext uri="{FF2B5EF4-FFF2-40B4-BE49-F238E27FC236}">
                <a16:creationId xmlns:a16="http://schemas.microsoft.com/office/drawing/2014/main" id="{B3FF9BCB-A446-49D0-A75F-ACC54735884A}"/>
              </a:ext>
            </a:extLst>
          </p:cNvPr>
          <p:cNvPicPr>
            <a:picLocks noChangeAspect="1"/>
          </p:cNvPicPr>
          <p:nvPr/>
        </p:nvPicPr>
        <p:blipFill>
          <a:blip r:embed="rId3"/>
          <a:stretch>
            <a:fillRect/>
          </a:stretch>
        </p:blipFill>
        <p:spPr>
          <a:xfrm>
            <a:off x="838200" y="2954567"/>
            <a:ext cx="3493826" cy="1696239"/>
          </a:xfrm>
          <a:prstGeom prst="rect">
            <a:avLst/>
          </a:prstGeom>
        </p:spPr>
      </p:pic>
      <p:pic>
        <p:nvPicPr>
          <p:cNvPr id="13" name="Picture 12">
            <a:extLst>
              <a:ext uri="{FF2B5EF4-FFF2-40B4-BE49-F238E27FC236}">
                <a16:creationId xmlns:a16="http://schemas.microsoft.com/office/drawing/2014/main" id="{788F0458-CD0A-4354-88E9-D53D8A005AEA}"/>
              </a:ext>
            </a:extLst>
          </p:cNvPr>
          <p:cNvPicPr>
            <a:picLocks noChangeAspect="1"/>
          </p:cNvPicPr>
          <p:nvPr/>
        </p:nvPicPr>
        <p:blipFill>
          <a:blip r:embed="rId4"/>
          <a:stretch>
            <a:fillRect/>
          </a:stretch>
        </p:blipFill>
        <p:spPr>
          <a:xfrm>
            <a:off x="5043358" y="2738391"/>
            <a:ext cx="6594851" cy="1775537"/>
          </a:xfrm>
          <a:prstGeom prst="rect">
            <a:avLst/>
          </a:prstGeom>
        </p:spPr>
      </p:pic>
      <p:sp>
        <p:nvSpPr>
          <p:cNvPr id="3" name="TextBox 2">
            <a:extLst>
              <a:ext uri="{FF2B5EF4-FFF2-40B4-BE49-F238E27FC236}">
                <a16:creationId xmlns:a16="http://schemas.microsoft.com/office/drawing/2014/main" id="{46B70395-E196-460F-81BB-0B42DE71D622}"/>
              </a:ext>
            </a:extLst>
          </p:cNvPr>
          <p:cNvSpPr txBox="1"/>
          <p:nvPr/>
        </p:nvSpPr>
        <p:spPr>
          <a:xfrm>
            <a:off x="838200" y="1201003"/>
            <a:ext cx="10544033" cy="11430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b="1" dirty="0" err="1"/>
              <a:t>useRef</a:t>
            </a:r>
            <a:r>
              <a:rPr lang="en-US" sz="2400" dirty="0"/>
              <a:t> can be used to access DOM elements without causing issues.</a:t>
            </a:r>
          </a:p>
          <a:p>
            <a:pPr marL="285750" indent="-285750">
              <a:lnSpc>
                <a:spcPct val="150000"/>
              </a:lnSpc>
              <a:buFont typeface="Wingdings" panose="05000000000000000000" pitchFamily="2" charset="2"/>
              <a:buChar char="Ø"/>
            </a:pPr>
            <a:r>
              <a:rPr lang="en-US" sz="2400" dirty="0"/>
              <a:t>Add a </a:t>
            </a:r>
            <a:r>
              <a:rPr lang="en-US" sz="2400" b="1" dirty="0">
                <a:solidFill>
                  <a:srgbClr val="C00000"/>
                </a:solidFill>
              </a:rPr>
              <a:t>ref</a:t>
            </a:r>
            <a:r>
              <a:rPr lang="en-US" sz="2400" dirty="0"/>
              <a:t> </a:t>
            </a:r>
            <a:r>
              <a:rPr lang="en-US" sz="2400" dirty="0">
                <a:solidFill>
                  <a:srgbClr val="7030A0"/>
                </a:solidFill>
              </a:rPr>
              <a:t>attribute</a:t>
            </a:r>
            <a:r>
              <a:rPr lang="en-US" sz="2400" dirty="0"/>
              <a:t> to an element to access it directly in the DOM.</a:t>
            </a:r>
          </a:p>
        </p:txBody>
      </p:sp>
    </p:spTree>
    <p:extLst>
      <p:ext uri="{BB962C8B-B14F-4D97-AF65-F5344CB8AC3E}">
        <p14:creationId xmlns:p14="http://schemas.microsoft.com/office/powerpoint/2010/main" val="13987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t>Tracking State Changes </a:t>
            </a:r>
            <a:r>
              <a:rPr lang="en-US" sz="3200" b="1" dirty="0">
                <a:solidFill>
                  <a:srgbClr val="7030A0"/>
                </a:solidFill>
              </a:rPr>
              <a:t>in React </a:t>
            </a:r>
            <a:r>
              <a:rPr lang="en-US" sz="3200" b="1" dirty="0" err="1">
                <a:solidFill>
                  <a:srgbClr val="C00000"/>
                </a:solidFill>
              </a:rPr>
              <a:t>useRef</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838200" y="873455"/>
            <a:ext cx="10544033" cy="11430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b="1" dirty="0" err="1">
                <a:solidFill>
                  <a:srgbClr val="C00000"/>
                </a:solidFill>
              </a:rPr>
              <a:t>useRef</a:t>
            </a:r>
            <a:r>
              <a:rPr lang="en-US" sz="2400" dirty="0"/>
              <a:t> Hook can also be used to keep track of previous state values.</a:t>
            </a:r>
          </a:p>
          <a:p>
            <a:pPr marL="285750" indent="-285750">
              <a:lnSpc>
                <a:spcPct val="150000"/>
              </a:lnSpc>
              <a:buFont typeface="Wingdings" panose="05000000000000000000" pitchFamily="2" charset="2"/>
              <a:buChar char="Ø"/>
            </a:pPr>
            <a:r>
              <a:rPr lang="en-US" sz="2400" dirty="0"/>
              <a:t>This is because we are able to persist </a:t>
            </a:r>
            <a:r>
              <a:rPr lang="en-US" sz="2400" b="1" dirty="0" err="1">
                <a:solidFill>
                  <a:srgbClr val="C00000"/>
                </a:solidFill>
              </a:rPr>
              <a:t>useRef</a:t>
            </a:r>
            <a:r>
              <a:rPr lang="en-US" sz="2400" dirty="0"/>
              <a:t> values between renders</a:t>
            </a:r>
          </a:p>
        </p:txBody>
      </p:sp>
      <p:pic>
        <p:nvPicPr>
          <p:cNvPr id="7" name="Picture 6">
            <a:extLst>
              <a:ext uri="{FF2B5EF4-FFF2-40B4-BE49-F238E27FC236}">
                <a16:creationId xmlns:a16="http://schemas.microsoft.com/office/drawing/2014/main" id="{D6582613-0EA5-4F5A-AA17-C3185D7B6727}"/>
              </a:ext>
            </a:extLst>
          </p:cNvPr>
          <p:cNvPicPr>
            <a:picLocks noChangeAspect="1"/>
          </p:cNvPicPr>
          <p:nvPr/>
        </p:nvPicPr>
        <p:blipFill>
          <a:blip r:embed="rId3"/>
          <a:stretch>
            <a:fillRect/>
          </a:stretch>
        </p:blipFill>
        <p:spPr>
          <a:xfrm>
            <a:off x="838200" y="2153577"/>
            <a:ext cx="7569589" cy="749339"/>
          </a:xfrm>
          <a:prstGeom prst="rect">
            <a:avLst/>
          </a:prstGeom>
        </p:spPr>
      </p:pic>
      <p:pic>
        <p:nvPicPr>
          <p:cNvPr id="9" name="Picture 8">
            <a:extLst>
              <a:ext uri="{FF2B5EF4-FFF2-40B4-BE49-F238E27FC236}">
                <a16:creationId xmlns:a16="http://schemas.microsoft.com/office/drawing/2014/main" id="{9BC4CFFE-EB85-4015-A33F-0701A855C7FD}"/>
              </a:ext>
            </a:extLst>
          </p:cNvPr>
          <p:cNvPicPr>
            <a:picLocks noChangeAspect="1"/>
          </p:cNvPicPr>
          <p:nvPr/>
        </p:nvPicPr>
        <p:blipFill>
          <a:blip r:embed="rId4"/>
          <a:stretch>
            <a:fillRect/>
          </a:stretch>
        </p:blipFill>
        <p:spPr>
          <a:xfrm>
            <a:off x="5882247" y="3352717"/>
            <a:ext cx="6163360" cy="2884309"/>
          </a:xfrm>
          <a:prstGeom prst="rect">
            <a:avLst/>
          </a:prstGeom>
        </p:spPr>
      </p:pic>
      <p:pic>
        <p:nvPicPr>
          <p:cNvPr id="12" name="Picture 11">
            <a:extLst>
              <a:ext uri="{FF2B5EF4-FFF2-40B4-BE49-F238E27FC236}">
                <a16:creationId xmlns:a16="http://schemas.microsoft.com/office/drawing/2014/main" id="{D8FACBDF-FA68-4CC2-93F4-4809CA88EBCE}"/>
              </a:ext>
            </a:extLst>
          </p:cNvPr>
          <p:cNvPicPr>
            <a:picLocks noChangeAspect="1"/>
          </p:cNvPicPr>
          <p:nvPr/>
        </p:nvPicPr>
        <p:blipFill>
          <a:blip r:embed="rId5"/>
          <a:stretch>
            <a:fillRect/>
          </a:stretch>
        </p:blipFill>
        <p:spPr>
          <a:xfrm>
            <a:off x="351109" y="3606685"/>
            <a:ext cx="5080700" cy="1234791"/>
          </a:xfrm>
          <a:prstGeom prst="rect">
            <a:avLst/>
          </a:prstGeom>
        </p:spPr>
      </p:pic>
    </p:spTree>
    <p:extLst>
      <p:ext uri="{BB962C8B-B14F-4D97-AF65-F5344CB8AC3E}">
        <p14:creationId xmlns:p14="http://schemas.microsoft.com/office/powerpoint/2010/main" val="89650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useReducer</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838200" y="873455"/>
            <a:ext cx="10694158" cy="446705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dirty="0"/>
              <a:t>The </a:t>
            </a:r>
            <a:r>
              <a:rPr lang="en-US" sz="2400" b="1" dirty="0" err="1">
                <a:solidFill>
                  <a:srgbClr val="C00000"/>
                </a:solidFill>
              </a:rPr>
              <a:t>useReducer</a:t>
            </a:r>
            <a:r>
              <a:rPr lang="en-US" sz="2400" dirty="0"/>
              <a:t> Hook is similar to the </a:t>
            </a:r>
            <a:r>
              <a:rPr lang="en-US" sz="2400" b="1" dirty="0" err="1">
                <a:solidFill>
                  <a:srgbClr val="C00000"/>
                </a:solidFill>
              </a:rPr>
              <a:t>useState</a:t>
            </a:r>
            <a:r>
              <a:rPr lang="en-US" sz="2400" dirty="0"/>
              <a:t> Hook.</a:t>
            </a:r>
          </a:p>
          <a:p>
            <a:pPr marL="285750" indent="-285750" algn="just">
              <a:lnSpc>
                <a:spcPct val="150000"/>
              </a:lnSpc>
              <a:buFont typeface="Wingdings" panose="05000000000000000000" pitchFamily="2" charset="2"/>
              <a:buChar char="Ø"/>
            </a:pPr>
            <a:r>
              <a:rPr lang="en-US" sz="2400" dirty="0"/>
              <a:t> It's an alternative to </a:t>
            </a:r>
            <a:r>
              <a:rPr lang="en-US" sz="2400" b="1" dirty="0" err="1">
                <a:solidFill>
                  <a:srgbClr val="C00000"/>
                </a:solidFill>
              </a:rPr>
              <a:t>useState</a:t>
            </a:r>
            <a:r>
              <a:rPr lang="en-US" sz="2400" dirty="0"/>
              <a:t> hook, especially when </a:t>
            </a:r>
            <a:r>
              <a:rPr lang="en-US" sz="2400" dirty="0">
                <a:solidFill>
                  <a:srgbClr val="C00000"/>
                </a:solidFill>
              </a:rPr>
              <a:t>the </a:t>
            </a:r>
            <a:r>
              <a:rPr lang="en-US" sz="2400" b="1" dirty="0">
                <a:solidFill>
                  <a:srgbClr val="C00000"/>
                </a:solidFill>
              </a:rPr>
              <a:t>state logic </a:t>
            </a:r>
            <a:r>
              <a:rPr lang="en-US" sz="2400" dirty="0"/>
              <a:t>become </a:t>
            </a:r>
            <a:r>
              <a:rPr lang="en-US" sz="2400" b="1" dirty="0">
                <a:solidFill>
                  <a:srgbClr val="C00000"/>
                </a:solidFill>
              </a:rPr>
              <a:t>complex</a:t>
            </a:r>
            <a:r>
              <a:rPr lang="en-US" sz="2400" b="1" dirty="0"/>
              <a:t> </a:t>
            </a:r>
            <a:r>
              <a:rPr lang="en-US" sz="2400" dirty="0"/>
              <a:t>or </a:t>
            </a:r>
            <a:r>
              <a:rPr lang="en-US" sz="2400" dirty="0">
                <a:solidFill>
                  <a:srgbClr val="C00000"/>
                </a:solidFill>
              </a:rPr>
              <a:t>involves multiple sub-values </a:t>
            </a:r>
            <a:r>
              <a:rPr lang="en-US" sz="2400" dirty="0"/>
              <a:t>or when the </a:t>
            </a:r>
            <a:r>
              <a:rPr lang="en-US" sz="2400" dirty="0">
                <a:solidFill>
                  <a:srgbClr val="C00000"/>
                </a:solidFill>
              </a:rPr>
              <a:t>next state depends on the previous one.</a:t>
            </a:r>
          </a:p>
          <a:p>
            <a:pPr marL="285750" indent="-285750" algn="just">
              <a:lnSpc>
                <a:spcPct val="150000"/>
              </a:lnSpc>
              <a:buFont typeface="Wingdings" panose="05000000000000000000" pitchFamily="2" charset="2"/>
              <a:buChar char="Ø"/>
            </a:pPr>
            <a:r>
              <a:rPr lang="en-US" sz="2400" b="1" dirty="0">
                <a:solidFill>
                  <a:srgbClr val="C00000"/>
                </a:solidFill>
              </a:rPr>
              <a:t>The </a:t>
            </a:r>
            <a:r>
              <a:rPr lang="en-US" sz="2400" b="1" dirty="0" err="1">
                <a:solidFill>
                  <a:srgbClr val="C00000"/>
                </a:solidFill>
              </a:rPr>
              <a:t>useReducer</a:t>
            </a:r>
            <a:r>
              <a:rPr lang="en-US" sz="2400" dirty="0"/>
              <a:t> is a hook allows you to manage complex state logic in a more </a:t>
            </a:r>
            <a:r>
              <a:rPr lang="en-US" sz="2400" dirty="0">
                <a:solidFill>
                  <a:srgbClr val="C00000"/>
                </a:solidFill>
              </a:rPr>
              <a:t>organized way</a:t>
            </a:r>
            <a:r>
              <a:rPr lang="en-US" sz="2400" dirty="0"/>
              <a:t>.</a:t>
            </a:r>
          </a:p>
          <a:p>
            <a:pPr marL="285750" indent="-285750" algn="just">
              <a:lnSpc>
                <a:spcPct val="150000"/>
              </a:lnSpc>
              <a:buFont typeface="Wingdings" panose="05000000000000000000" pitchFamily="2" charset="2"/>
              <a:buChar char="Ø"/>
            </a:pPr>
            <a:r>
              <a:rPr lang="en-US" sz="2400" dirty="0"/>
              <a:t>Syntax</a:t>
            </a:r>
          </a:p>
          <a:p>
            <a:pPr marL="742950" lvl="1" indent="-285750" algn="just">
              <a:lnSpc>
                <a:spcPct val="150000"/>
              </a:lnSpc>
              <a:buFont typeface="Wingdings" panose="05000000000000000000" pitchFamily="2" charset="2"/>
              <a:buChar char="Ø"/>
            </a:pPr>
            <a:r>
              <a:rPr lang="en-US" sz="2400" dirty="0"/>
              <a:t>The </a:t>
            </a:r>
            <a:r>
              <a:rPr lang="en-US" sz="2400" dirty="0" err="1"/>
              <a:t>useReducer</a:t>
            </a:r>
            <a:r>
              <a:rPr lang="en-US" sz="2400" dirty="0"/>
              <a:t> Hook accepts two arguments</a:t>
            </a:r>
          </a:p>
        </p:txBody>
      </p:sp>
      <p:pic>
        <p:nvPicPr>
          <p:cNvPr id="5" name="Picture 4">
            <a:extLst>
              <a:ext uri="{FF2B5EF4-FFF2-40B4-BE49-F238E27FC236}">
                <a16:creationId xmlns:a16="http://schemas.microsoft.com/office/drawing/2014/main" id="{3C964DA9-9682-47A8-945B-4E2DFFBDE18D}"/>
              </a:ext>
            </a:extLst>
          </p:cNvPr>
          <p:cNvPicPr>
            <a:picLocks noChangeAspect="1"/>
          </p:cNvPicPr>
          <p:nvPr/>
        </p:nvPicPr>
        <p:blipFill>
          <a:blip r:embed="rId3"/>
          <a:stretch>
            <a:fillRect/>
          </a:stretch>
        </p:blipFill>
        <p:spPr>
          <a:xfrm>
            <a:off x="1681771" y="5463688"/>
            <a:ext cx="4725871" cy="759691"/>
          </a:xfrm>
          <a:prstGeom prst="rect">
            <a:avLst/>
          </a:prstGeom>
        </p:spPr>
      </p:pic>
    </p:spTree>
    <p:extLst>
      <p:ext uri="{BB962C8B-B14F-4D97-AF65-F5344CB8AC3E}">
        <p14:creationId xmlns:p14="http://schemas.microsoft.com/office/powerpoint/2010/main" val="357331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useReducer</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838200" y="873455"/>
            <a:ext cx="10694158" cy="114307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dirty="0"/>
              <a:t>With </a:t>
            </a:r>
            <a:r>
              <a:rPr lang="en-US" sz="2400" b="1" dirty="0" err="1">
                <a:solidFill>
                  <a:srgbClr val="C00000"/>
                </a:solidFill>
              </a:rPr>
              <a:t>useReducer</a:t>
            </a:r>
            <a:r>
              <a:rPr lang="en-US" sz="2400" dirty="0"/>
              <a:t>, We define a </a:t>
            </a:r>
            <a:r>
              <a:rPr lang="en-US" sz="2400" b="1" dirty="0">
                <a:solidFill>
                  <a:srgbClr val="C00000"/>
                </a:solidFill>
              </a:rPr>
              <a:t>reducer function </a:t>
            </a:r>
            <a:r>
              <a:rPr lang="en-US" sz="2400" dirty="0"/>
              <a:t>that takes </a:t>
            </a:r>
            <a:r>
              <a:rPr lang="en-US" sz="2400" dirty="0">
                <a:solidFill>
                  <a:srgbClr val="7030A0"/>
                </a:solidFill>
              </a:rPr>
              <a:t>the current state and an action as arguments</a:t>
            </a:r>
            <a:r>
              <a:rPr lang="en-US" sz="2400" dirty="0"/>
              <a:t>, and returns the </a:t>
            </a:r>
            <a:r>
              <a:rPr lang="en-US" sz="2400" b="1" dirty="0">
                <a:solidFill>
                  <a:srgbClr val="7030A0"/>
                </a:solidFill>
              </a:rPr>
              <a:t>new state based on that action.</a:t>
            </a:r>
          </a:p>
        </p:txBody>
      </p:sp>
      <p:pic>
        <p:nvPicPr>
          <p:cNvPr id="6" name="Picture 5">
            <a:extLst>
              <a:ext uri="{FF2B5EF4-FFF2-40B4-BE49-F238E27FC236}">
                <a16:creationId xmlns:a16="http://schemas.microsoft.com/office/drawing/2014/main" id="{F71F15FE-9266-4D8D-8A02-DE7F4BC80DA5}"/>
              </a:ext>
            </a:extLst>
          </p:cNvPr>
          <p:cNvPicPr>
            <a:picLocks noChangeAspect="1"/>
          </p:cNvPicPr>
          <p:nvPr/>
        </p:nvPicPr>
        <p:blipFill>
          <a:blip r:embed="rId3"/>
          <a:stretch>
            <a:fillRect/>
          </a:stretch>
        </p:blipFill>
        <p:spPr>
          <a:xfrm>
            <a:off x="1319169" y="2212768"/>
            <a:ext cx="5245404" cy="1133644"/>
          </a:xfrm>
          <a:prstGeom prst="rect">
            <a:avLst/>
          </a:prstGeom>
        </p:spPr>
      </p:pic>
      <p:pic>
        <p:nvPicPr>
          <p:cNvPr id="9" name="Picture 8">
            <a:extLst>
              <a:ext uri="{FF2B5EF4-FFF2-40B4-BE49-F238E27FC236}">
                <a16:creationId xmlns:a16="http://schemas.microsoft.com/office/drawing/2014/main" id="{45CDECF2-06BE-4C0A-89D3-27CAF13FBF1D}"/>
              </a:ext>
            </a:extLst>
          </p:cNvPr>
          <p:cNvPicPr>
            <a:picLocks noChangeAspect="1"/>
          </p:cNvPicPr>
          <p:nvPr/>
        </p:nvPicPr>
        <p:blipFill>
          <a:blip r:embed="rId4"/>
          <a:stretch>
            <a:fillRect/>
          </a:stretch>
        </p:blipFill>
        <p:spPr>
          <a:xfrm>
            <a:off x="5884037" y="2960984"/>
            <a:ext cx="4988794" cy="3329298"/>
          </a:xfrm>
          <a:prstGeom prst="rect">
            <a:avLst/>
          </a:prstGeom>
        </p:spPr>
      </p:pic>
    </p:spTree>
    <p:extLst>
      <p:ext uri="{BB962C8B-B14F-4D97-AF65-F5344CB8AC3E}">
        <p14:creationId xmlns:p14="http://schemas.microsoft.com/office/powerpoint/2010/main" val="22375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C00000"/>
                </a:solidFill>
              </a:rPr>
              <a:t>useReducer</a:t>
            </a:r>
            <a:r>
              <a:rPr lang="en-US" sz="3200" b="1" dirty="0">
                <a:solidFill>
                  <a:srgbClr val="7030A0"/>
                </a:solidFill>
              </a:rPr>
              <a:t> Hooks</a:t>
            </a:r>
            <a:endParaRPr lang="en-US" sz="3200" dirty="0"/>
          </a:p>
        </p:txBody>
      </p:sp>
      <p:sp>
        <p:nvSpPr>
          <p:cNvPr id="7" name="TextBox 6">
            <a:extLst>
              <a:ext uri="{FF2B5EF4-FFF2-40B4-BE49-F238E27FC236}">
                <a16:creationId xmlns:a16="http://schemas.microsoft.com/office/drawing/2014/main" id="{C3D03363-8E03-42FC-ACE2-E5E9FD636D84}"/>
              </a:ext>
            </a:extLst>
          </p:cNvPr>
          <p:cNvSpPr txBox="1"/>
          <p:nvPr/>
        </p:nvSpPr>
        <p:spPr>
          <a:xfrm>
            <a:off x="639739" y="848643"/>
            <a:ext cx="10694158" cy="189128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t>We then use the </a:t>
            </a:r>
            <a:r>
              <a:rPr lang="en-US" sz="2000" dirty="0" err="1">
                <a:solidFill>
                  <a:srgbClr val="7030A0"/>
                </a:solidFill>
              </a:rPr>
              <a:t>useReducer</a:t>
            </a:r>
            <a:r>
              <a:rPr lang="en-US" sz="2000" dirty="0"/>
              <a:t> hook by passing the </a:t>
            </a:r>
            <a:r>
              <a:rPr lang="en-US" sz="2000" b="1" dirty="0">
                <a:solidFill>
                  <a:srgbClr val="7030A0"/>
                </a:solidFill>
              </a:rPr>
              <a:t>reducer function </a:t>
            </a:r>
            <a:r>
              <a:rPr lang="en-US" sz="2000" dirty="0"/>
              <a:t>and an initial state value. </a:t>
            </a:r>
          </a:p>
          <a:p>
            <a:pPr marL="285750" indent="-285750" algn="just">
              <a:lnSpc>
                <a:spcPct val="150000"/>
              </a:lnSpc>
              <a:buFont typeface="Wingdings" panose="05000000000000000000" pitchFamily="2" charset="2"/>
              <a:buChar char="Ø"/>
            </a:pPr>
            <a:r>
              <a:rPr lang="en-US" sz="2000" dirty="0"/>
              <a:t>React will manage the state for us, and whenever we want to update the state, we dispatch an action to the reducer function.</a:t>
            </a:r>
          </a:p>
          <a:p>
            <a:pPr marL="285750" indent="-285750" algn="just">
              <a:lnSpc>
                <a:spcPct val="150000"/>
              </a:lnSpc>
              <a:buFont typeface="Wingdings" panose="05000000000000000000" pitchFamily="2" charset="2"/>
              <a:buChar char="Ø"/>
            </a:pPr>
            <a:r>
              <a:rPr lang="en-US" sz="2000" b="1" dirty="0"/>
              <a:t>The </a:t>
            </a:r>
            <a:r>
              <a:rPr lang="en-US" sz="2000" b="1" dirty="0" err="1">
                <a:solidFill>
                  <a:srgbClr val="7030A0"/>
                </a:solidFill>
              </a:rPr>
              <a:t>useReducer</a:t>
            </a:r>
            <a:r>
              <a:rPr lang="en-US" sz="2000" b="1" dirty="0"/>
              <a:t> Hook returns the </a:t>
            </a:r>
            <a:r>
              <a:rPr lang="en-US" sz="2000" b="1" dirty="0">
                <a:solidFill>
                  <a:srgbClr val="7030A0"/>
                </a:solidFill>
              </a:rPr>
              <a:t>current state </a:t>
            </a:r>
            <a:r>
              <a:rPr lang="en-US" sz="2000" b="1" dirty="0"/>
              <a:t>and a </a:t>
            </a:r>
            <a:r>
              <a:rPr lang="en-US" sz="2000" b="1" dirty="0">
                <a:solidFill>
                  <a:srgbClr val="7030A0"/>
                </a:solidFill>
              </a:rPr>
              <a:t>dispatch</a:t>
            </a:r>
            <a:r>
              <a:rPr lang="en-US" sz="2000" b="1" dirty="0"/>
              <a:t> </a:t>
            </a:r>
            <a:r>
              <a:rPr lang="en-US" sz="2000" b="1" dirty="0">
                <a:solidFill>
                  <a:srgbClr val="7030A0"/>
                </a:solidFill>
              </a:rPr>
              <a:t>method.</a:t>
            </a:r>
          </a:p>
        </p:txBody>
      </p:sp>
      <p:pic>
        <p:nvPicPr>
          <p:cNvPr id="5" name="Picture 4">
            <a:extLst>
              <a:ext uri="{FF2B5EF4-FFF2-40B4-BE49-F238E27FC236}">
                <a16:creationId xmlns:a16="http://schemas.microsoft.com/office/drawing/2014/main" id="{3C24A008-90E4-400B-A4A0-4D13C41DF673}"/>
              </a:ext>
            </a:extLst>
          </p:cNvPr>
          <p:cNvPicPr>
            <a:picLocks noChangeAspect="1"/>
          </p:cNvPicPr>
          <p:nvPr/>
        </p:nvPicPr>
        <p:blipFill>
          <a:blip r:embed="rId3"/>
          <a:stretch>
            <a:fillRect/>
          </a:stretch>
        </p:blipFill>
        <p:spPr>
          <a:xfrm>
            <a:off x="639739" y="3328143"/>
            <a:ext cx="8783472" cy="975942"/>
          </a:xfrm>
          <a:prstGeom prst="rect">
            <a:avLst/>
          </a:prstGeom>
        </p:spPr>
      </p:pic>
      <p:pic>
        <p:nvPicPr>
          <p:cNvPr id="9" name="Picture 8">
            <a:extLst>
              <a:ext uri="{FF2B5EF4-FFF2-40B4-BE49-F238E27FC236}">
                <a16:creationId xmlns:a16="http://schemas.microsoft.com/office/drawing/2014/main" id="{429903A3-9EF6-43D0-8095-5D4479584481}"/>
              </a:ext>
            </a:extLst>
          </p:cNvPr>
          <p:cNvPicPr>
            <a:picLocks noChangeAspect="1"/>
          </p:cNvPicPr>
          <p:nvPr/>
        </p:nvPicPr>
        <p:blipFill>
          <a:blip r:embed="rId4"/>
          <a:stretch>
            <a:fillRect/>
          </a:stretch>
        </p:blipFill>
        <p:spPr>
          <a:xfrm>
            <a:off x="4467419" y="4304084"/>
            <a:ext cx="4696203" cy="2069419"/>
          </a:xfrm>
          <a:prstGeom prst="rect">
            <a:avLst/>
          </a:prstGeom>
        </p:spPr>
      </p:pic>
    </p:spTree>
    <p:extLst>
      <p:ext uri="{BB962C8B-B14F-4D97-AF65-F5344CB8AC3E}">
        <p14:creationId xmlns:p14="http://schemas.microsoft.com/office/powerpoint/2010/main" val="373211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B0D51E-CB82-4993-B0E0-858BD92DD65C}"/>
              </a:ext>
            </a:extLst>
          </p:cNvPr>
          <p:cNvSpPr txBox="1"/>
          <p:nvPr/>
        </p:nvSpPr>
        <p:spPr>
          <a:xfrm>
            <a:off x="698015" y="530492"/>
            <a:ext cx="10693594" cy="707886"/>
          </a:xfrm>
          <a:prstGeom prst="rect">
            <a:avLst/>
          </a:prstGeom>
          <a:noFill/>
        </p:spPr>
        <p:txBody>
          <a:bodyPr wrap="square" rtlCol="0">
            <a:spAutoFit/>
          </a:bodyPr>
          <a:lstStyle/>
          <a:p>
            <a:r>
              <a:rPr lang="en-US" sz="2000" b="1" dirty="0" err="1">
                <a:solidFill>
                  <a:srgbClr val="FF0000"/>
                </a:solidFill>
              </a:rPr>
              <a:t>Destructuring</a:t>
            </a:r>
            <a:r>
              <a:rPr lang="en-US" sz="2000" dirty="0"/>
              <a:t>:</a:t>
            </a:r>
          </a:p>
          <a:p>
            <a:r>
              <a:rPr lang="en-US" sz="2000" dirty="0" err="1"/>
              <a:t>Destructuring</a:t>
            </a:r>
            <a:r>
              <a:rPr lang="en-US" sz="2000" dirty="0"/>
              <a:t> makes it easy to extract only what is needed.</a:t>
            </a:r>
          </a:p>
        </p:txBody>
      </p:sp>
      <p:pic>
        <p:nvPicPr>
          <p:cNvPr id="6" name="Picture 5">
            <a:extLst>
              <a:ext uri="{FF2B5EF4-FFF2-40B4-BE49-F238E27FC236}">
                <a16:creationId xmlns:a16="http://schemas.microsoft.com/office/drawing/2014/main" id="{C38AC9DC-2B6E-4C26-BF2B-02549442FD96}"/>
              </a:ext>
            </a:extLst>
          </p:cNvPr>
          <p:cNvPicPr>
            <a:picLocks noChangeAspect="1"/>
          </p:cNvPicPr>
          <p:nvPr/>
        </p:nvPicPr>
        <p:blipFill>
          <a:blip r:embed="rId3"/>
          <a:stretch>
            <a:fillRect/>
          </a:stretch>
        </p:blipFill>
        <p:spPr>
          <a:xfrm>
            <a:off x="2465389" y="1798299"/>
            <a:ext cx="6000152" cy="1984944"/>
          </a:xfrm>
          <a:prstGeom prst="rect">
            <a:avLst/>
          </a:prstGeom>
        </p:spPr>
      </p:pic>
      <p:sp>
        <p:nvSpPr>
          <p:cNvPr id="7" name="TextBox 6">
            <a:extLst>
              <a:ext uri="{FF2B5EF4-FFF2-40B4-BE49-F238E27FC236}">
                <a16:creationId xmlns:a16="http://schemas.microsoft.com/office/drawing/2014/main" id="{C9F1F4DB-082F-4A16-88DC-55165A04A5A9}"/>
              </a:ext>
            </a:extLst>
          </p:cNvPr>
          <p:cNvSpPr txBox="1"/>
          <p:nvPr/>
        </p:nvSpPr>
        <p:spPr>
          <a:xfrm>
            <a:off x="3762294" y="1396029"/>
            <a:ext cx="1856721" cy="400110"/>
          </a:xfrm>
          <a:prstGeom prst="rect">
            <a:avLst/>
          </a:prstGeom>
          <a:noFill/>
        </p:spPr>
        <p:txBody>
          <a:bodyPr wrap="square" rtlCol="0">
            <a:spAutoFit/>
          </a:bodyPr>
          <a:lstStyle/>
          <a:p>
            <a:r>
              <a:rPr lang="en-US" sz="2000" b="1" dirty="0">
                <a:solidFill>
                  <a:srgbClr val="FF0000"/>
                </a:solidFill>
              </a:rPr>
              <a:t>Old way </a:t>
            </a:r>
          </a:p>
        </p:txBody>
      </p:sp>
      <p:sp>
        <p:nvSpPr>
          <p:cNvPr id="8" name="TextBox 7">
            <a:extLst>
              <a:ext uri="{FF2B5EF4-FFF2-40B4-BE49-F238E27FC236}">
                <a16:creationId xmlns:a16="http://schemas.microsoft.com/office/drawing/2014/main" id="{B8536BE3-589A-4753-915D-BC9DEBB8615E}"/>
              </a:ext>
            </a:extLst>
          </p:cNvPr>
          <p:cNvSpPr txBox="1"/>
          <p:nvPr/>
        </p:nvSpPr>
        <p:spPr>
          <a:xfrm>
            <a:off x="3733214" y="4026386"/>
            <a:ext cx="1856721" cy="400110"/>
          </a:xfrm>
          <a:prstGeom prst="rect">
            <a:avLst/>
          </a:prstGeom>
          <a:noFill/>
        </p:spPr>
        <p:txBody>
          <a:bodyPr wrap="square" rtlCol="0">
            <a:spAutoFit/>
          </a:bodyPr>
          <a:lstStyle/>
          <a:p>
            <a:r>
              <a:rPr lang="en-US" sz="2000" b="1" dirty="0">
                <a:solidFill>
                  <a:srgbClr val="0070C0"/>
                </a:solidFill>
              </a:rPr>
              <a:t>New way </a:t>
            </a:r>
          </a:p>
        </p:txBody>
      </p:sp>
      <p:pic>
        <p:nvPicPr>
          <p:cNvPr id="10" name="Picture 9">
            <a:extLst>
              <a:ext uri="{FF2B5EF4-FFF2-40B4-BE49-F238E27FC236}">
                <a16:creationId xmlns:a16="http://schemas.microsoft.com/office/drawing/2014/main" id="{00BA5D53-F28A-4D00-98CC-4330808B1130}"/>
              </a:ext>
            </a:extLst>
          </p:cNvPr>
          <p:cNvPicPr>
            <a:picLocks noChangeAspect="1"/>
          </p:cNvPicPr>
          <p:nvPr/>
        </p:nvPicPr>
        <p:blipFill>
          <a:blip r:embed="rId4"/>
          <a:stretch>
            <a:fillRect/>
          </a:stretch>
        </p:blipFill>
        <p:spPr>
          <a:xfrm>
            <a:off x="2257847" y="4632631"/>
            <a:ext cx="7346341" cy="1222587"/>
          </a:xfrm>
          <a:prstGeom prst="rect">
            <a:avLst/>
          </a:prstGeom>
        </p:spPr>
      </p:pic>
    </p:spTree>
    <p:extLst>
      <p:ext uri="{BB962C8B-B14F-4D97-AF65-F5344CB8AC3E}">
        <p14:creationId xmlns:p14="http://schemas.microsoft.com/office/powerpoint/2010/main" val="55197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85925"/>
            <a:ext cx="9429605" cy="762718"/>
          </a:xfrm>
        </p:spPr>
        <p:txBody>
          <a:bodyPr>
            <a:normAutofit/>
          </a:bodyPr>
          <a:lstStyle/>
          <a:p>
            <a:pPr algn="ctr"/>
            <a:r>
              <a:rPr lang="en-US" sz="3200" b="1" dirty="0">
                <a:solidFill>
                  <a:srgbClr val="7030A0"/>
                </a:solidFill>
              </a:rPr>
              <a:t>React </a:t>
            </a:r>
            <a:r>
              <a:rPr lang="en-US" sz="3200" b="1" dirty="0" err="1">
                <a:solidFill>
                  <a:srgbClr val="FF0000"/>
                </a:solidFill>
              </a:rPr>
              <a:t>useCallback</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838200" y="873455"/>
            <a:ext cx="10544033" cy="5890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b="1" dirty="0" err="1">
                <a:solidFill>
                  <a:srgbClr val="C00000"/>
                </a:solidFill>
              </a:rPr>
              <a:t>useCallback</a:t>
            </a:r>
            <a:r>
              <a:rPr lang="en-US" sz="2400" dirty="0"/>
              <a:t> Hook return a </a:t>
            </a:r>
            <a:r>
              <a:rPr lang="en-US" sz="2400" dirty="0" err="1"/>
              <a:t>memoized</a:t>
            </a:r>
            <a:r>
              <a:rPr lang="en-US" sz="2400" dirty="0"/>
              <a:t> function.</a:t>
            </a:r>
          </a:p>
        </p:txBody>
      </p:sp>
      <p:pic>
        <p:nvPicPr>
          <p:cNvPr id="5" name="Picture 4">
            <a:extLst>
              <a:ext uri="{FF2B5EF4-FFF2-40B4-BE49-F238E27FC236}">
                <a16:creationId xmlns:a16="http://schemas.microsoft.com/office/drawing/2014/main" id="{429FA62B-8FEB-40DE-9AFF-C3887A96DEA0}"/>
              </a:ext>
            </a:extLst>
          </p:cNvPr>
          <p:cNvPicPr>
            <a:picLocks noChangeAspect="1"/>
          </p:cNvPicPr>
          <p:nvPr/>
        </p:nvPicPr>
        <p:blipFill>
          <a:blip r:embed="rId3"/>
          <a:stretch>
            <a:fillRect/>
          </a:stretch>
        </p:blipFill>
        <p:spPr>
          <a:xfrm>
            <a:off x="838200" y="1849534"/>
            <a:ext cx="5915526" cy="2884430"/>
          </a:xfrm>
          <a:prstGeom prst="rect">
            <a:avLst/>
          </a:prstGeom>
        </p:spPr>
      </p:pic>
      <p:sp>
        <p:nvSpPr>
          <p:cNvPr id="6" name="TextBox 5">
            <a:extLst>
              <a:ext uri="{FF2B5EF4-FFF2-40B4-BE49-F238E27FC236}">
                <a16:creationId xmlns:a16="http://schemas.microsoft.com/office/drawing/2014/main" id="{6EE55A5F-BD6E-403A-97E0-65D2AD15ABD2}"/>
              </a:ext>
            </a:extLst>
          </p:cNvPr>
          <p:cNvSpPr txBox="1"/>
          <p:nvPr/>
        </p:nvSpPr>
        <p:spPr>
          <a:xfrm>
            <a:off x="1058779" y="5358063"/>
            <a:ext cx="9689432" cy="1077218"/>
          </a:xfrm>
          <a:prstGeom prst="rect">
            <a:avLst/>
          </a:prstGeom>
          <a:noFill/>
        </p:spPr>
        <p:txBody>
          <a:bodyPr wrap="square" rtlCol="0">
            <a:spAutoFit/>
          </a:bodyPr>
          <a:lstStyle/>
          <a:p>
            <a:pPr marL="285750" indent="-285750">
              <a:buFont typeface="Wingdings" panose="05000000000000000000" pitchFamily="2" charset="2"/>
              <a:buChar char="Ø"/>
            </a:pPr>
            <a:r>
              <a:rPr lang="en-US" sz="3200" b="0" i="0" dirty="0">
                <a:solidFill>
                  <a:srgbClr val="0D0D0D"/>
                </a:solidFill>
                <a:effectLst/>
                <a:latin typeface="Söhne"/>
              </a:rPr>
              <a:t>It’s preventing </a:t>
            </a:r>
            <a:r>
              <a:rPr lang="en-US" sz="3200" b="0" i="0" dirty="0">
                <a:solidFill>
                  <a:srgbClr val="C00000"/>
                </a:solidFill>
                <a:effectLst/>
                <a:latin typeface="Söhne"/>
              </a:rPr>
              <a:t>unnecessary re-renders </a:t>
            </a:r>
            <a:r>
              <a:rPr lang="en-US" sz="3200" b="0" i="0" dirty="0">
                <a:solidFill>
                  <a:srgbClr val="0D0D0D"/>
                </a:solidFill>
                <a:effectLst/>
                <a:latin typeface="Söhne"/>
              </a:rPr>
              <a:t>of components that receive the callback as a prop.</a:t>
            </a:r>
            <a:endParaRPr lang="en-US" sz="3200" dirty="0"/>
          </a:p>
        </p:txBody>
      </p:sp>
    </p:spTree>
    <p:extLst>
      <p:ext uri="{BB962C8B-B14F-4D97-AF65-F5344CB8AC3E}">
        <p14:creationId xmlns:p14="http://schemas.microsoft.com/office/powerpoint/2010/main" val="4276669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7799"/>
            <a:ext cx="9429605" cy="762718"/>
          </a:xfrm>
        </p:spPr>
        <p:txBody>
          <a:bodyPr>
            <a:normAutofit/>
          </a:bodyPr>
          <a:lstStyle/>
          <a:p>
            <a:pPr algn="ctr"/>
            <a:r>
              <a:rPr lang="en-US" sz="3200" b="1" dirty="0">
                <a:solidFill>
                  <a:srgbClr val="7030A0"/>
                </a:solidFill>
              </a:rPr>
              <a:t>React </a:t>
            </a:r>
            <a:r>
              <a:rPr lang="en-US" sz="3200" b="1" dirty="0" err="1">
                <a:solidFill>
                  <a:srgbClr val="FF0000"/>
                </a:solidFill>
              </a:rPr>
              <a:t>useCallback</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529389" y="696993"/>
            <a:ext cx="11309685" cy="612905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b="1" dirty="0">
                <a:solidFill>
                  <a:srgbClr val="C00000"/>
                </a:solidFill>
              </a:rPr>
              <a:t>It </a:t>
            </a:r>
            <a:r>
              <a:rPr lang="en-US" sz="2400" dirty="0"/>
              <a:t>allows us to </a:t>
            </a:r>
            <a:r>
              <a:rPr lang="en-US" sz="2400" dirty="0" err="1"/>
              <a:t>memoize</a:t>
            </a:r>
            <a:r>
              <a:rPr lang="en-US" sz="2400" dirty="0"/>
              <a:t> (or cache) a function. When we use </a:t>
            </a:r>
            <a:r>
              <a:rPr lang="en-US" sz="2400" dirty="0" err="1">
                <a:solidFill>
                  <a:srgbClr val="C00000"/>
                </a:solidFill>
              </a:rPr>
              <a:t>useCallback</a:t>
            </a:r>
            <a:r>
              <a:rPr lang="en-US" sz="2400" dirty="0"/>
              <a:t>, React will return a </a:t>
            </a:r>
            <a:r>
              <a:rPr lang="en-US" sz="2400" dirty="0" err="1">
                <a:solidFill>
                  <a:srgbClr val="C00000"/>
                </a:solidFill>
              </a:rPr>
              <a:t>memoized</a:t>
            </a:r>
            <a:r>
              <a:rPr lang="en-US" sz="2400" dirty="0">
                <a:solidFill>
                  <a:srgbClr val="C00000"/>
                </a:solidFill>
              </a:rPr>
              <a:t> version </a:t>
            </a:r>
            <a:r>
              <a:rPr lang="en-US" sz="2400" dirty="0"/>
              <a:t>of our function.</a:t>
            </a:r>
          </a:p>
          <a:p>
            <a:pPr marL="285750" indent="-285750" algn="just">
              <a:lnSpc>
                <a:spcPct val="150000"/>
              </a:lnSpc>
              <a:buFont typeface="Wingdings" panose="05000000000000000000" pitchFamily="2" charset="2"/>
              <a:buChar char="Ø"/>
            </a:pPr>
            <a:r>
              <a:rPr lang="en-US" sz="2400" dirty="0"/>
              <a:t>This </a:t>
            </a:r>
            <a:r>
              <a:rPr lang="en-US" sz="2400" dirty="0" err="1">
                <a:solidFill>
                  <a:srgbClr val="C00000"/>
                </a:solidFill>
              </a:rPr>
              <a:t>memoized</a:t>
            </a:r>
            <a:r>
              <a:rPr lang="en-US" sz="2400" dirty="0">
                <a:solidFill>
                  <a:srgbClr val="C00000"/>
                </a:solidFill>
              </a:rPr>
              <a:t> function </a:t>
            </a:r>
            <a:r>
              <a:rPr lang="en-US" sz="2400" dirty="0"/>
              <a:t>will only change if one of the dependencies passed to </a:t>
            </a:r>
            <a:r>
              <a:rPr lang="en-US" sz="2400" b="1" dirty="0" err="1">
                <a:solidFill>
                  <a:srgbClr val="C00000"/>
                </a:solidFill>
              </a:rPr>
              <a:t>useCallback</a:t>
            </a:r>
            <a:r>
              <a:rPr lang="en-US" sz="2400" dirty="0"/>
              <a:t> changes.</a:t>
            </a:r>
          </a:p>
          <a:p>
            <a:pPr marL="285750" indent="-285750" algn="just">
              <a:lnSpc>
                <a:spcPct val="150000"/>
              </a:lnSpc>
              <a:buFont typeface="Wingdings" panose="05000000000000000000" pitchFamily="2" charset="2"/>
              <a:buChar char="Ø"/>
            </a:pPr>
            <a:r>
              <a:rPr lang="en-US" sz="2400" dirty="0"/>
              <a:t>Think of </a:t>
            </a:r>
            <a:r>
              <a:rPr lang="en-US" sz="2400" dirty="0" err="1"/>
              <a:t>memoization</a:t>
            </a:r>
            <a:r>
              <a:rPr lang="en-US" sz="2400" dirty="0"/>
              <a:t> as caching a value so that it does not need to be recalculated.</a:t>
            </a:r>
          </a:p>
          <a:p>
            <a:pPr marL="285750" indent="-285750" algn="just">
              <a:lnSpc>
                <a:spcPct val="150000"/>
              </a:lnSpc>
              <a:buFont typeface="Wingdings" panose="05000000000000000000" pitchFamily="2" charset="2"/>
              <a:buChar char="Ø"/>
            </a:pPr>
            <a:r>
              <a:rPr lang="en-US" sz="2400" dirty="0" err="1"/>
              <a:t>Memoization</a:t>
            </a:r>
            <a:r>
              <a:rPr lang="en-US" sz="2400" dirty="0"/>
              <a:t> is a technique used to optimize performance by storing the result of expensive function calls and returning the cached result when the same inputs occur again.</a:t>
            </a:r>
          </a:p>
          <a:p>
            <a:pPr marL="285750" indent="-285750" algn="just">
              <a:lnSpc>
                <a:spcPct val="150000"/>
              </a:lnSpc>
              <a:buFont typeface="Wingdings" panose="05000000000000000000" pitchFamily="2" charset="2"/>
              <a:buChar char="Ø"/>
            </a:pPr>
            <a:r>
              <a:rPr lang="en-US" sz="2400" dirty="0"/>
              <a:t>When a function is </a:t>
            </a:r>
            <a:r>
              <a:rPr lang="en-US" sz="2400" dirty="0" err="1"/>
              <a:t>memoized</a:t>
            </a:r>
            <a:r>
              <a:rPr lang="en-US" sz="2400" dirty="0"/>
              <a:t>, its return value is stored in memory, and subsequent calls with the same inputs can be served from the cache without needing to recalculate the result.</a:t>
            </a:r>
          </a:p>
        </p:txBody>
      </p:sp>
    </p:spTree>
    <p:extLst>
      <p:ext uri="{BB962C8B-B14F-4D97-AF65-F5344CB8AC3E}">
        <p14:creationId xmlns:p14="http://schemas.microsoft.com/office/powerpoint/2010/main" val="897439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7799"/>
            <a:ext cx="9429605" cy="762718"/>
          </a:xfrm>
        </p:spPr>
        <p:txBody>
          <a:bodyPr>
            <a:normAutofit/>
          </a:bodyPr>
          <a:lstStyle/>
          <a:p>
            <a:pPr algn="ctr"/>
            <a:r>
              <a:rPr lang="en-US" sz="3200" b="1" dirty="0" err="1">
                <a:solidFill>
                  <a:srgbClr val="FF0000"/>
                </a:solidFill>
              </a:rPr>
              <a:t>useCallback</a:t>
            </a:r>
            <a:r>
              <a:rPr lang="en-US" sz="3200" b="1" dirty="0">
                <a:solidFill>
                  <a:srgbClr val="7030A0"/>
                </a:solidFill>
              </a:rPr>
              <a:t> Hooks </a:t>
            </a:r>
            <a:r>
              <a:rPr lang="en-US" sz="3200" b="1" dirty="0"/>
              <a:t>Example (Parent Component)</a:t>
            </a:r>
            <a:endParaRPr lang="en-US" sz="3200" dirty="0"/>
          </a:p>
        </p:txBody>
      </p:sp>
      <p:pic>
        <p:nvPicPr>
          <p:cNvPr id="7" name="Picture 6">
            <a:extLst>
              <a:ext uri="{FF2B5EF4-FFF2-40B4-BE49-F238E27FC236}">
                <a16:creationId xmlns:a16="http://schemas.microsoft.com/office/drawing/2014/main" id="{997062B3-D548-453C-A5D2-C0ADA5598930}"/>
              </a:ext>
            </a:extLst>
          </p:cNvPr>
          <p:cNvPicPr>
            <a:picLocks noChangeAspect="1"/>
          </p:cNvPicPr>
          <p:nvPr/>
        </p:nvPicPr>
        <p:blipFill>
          <a:blip r:embed="rId3"/>
          <a:stretch>
            <a:fillRect/>
          </a:stretch>
        </p:blipFill>
        <p:spPr>
          <a:xfrm>
            <a:off x="211051" y="800517"/>
            <a:ext cx="6604339" cy="2025754"/>
          </a:xfrm>
          <a:prstGeom prst="rect">
            <a:avLst/>
          </a:prstGeom>
        </p:spPr>
      </p:pic>
      <p:pic>
        <p:nvPicPr>
          <p:cNvPr id="9" name="Picture 8">
            <a:extLst>
              <a:ext uri="{FF2B5EF4-FFF2-40B4-BE49-F238E27FC236}">
                <a16:creationId xmlns:a16="http://schemas.microsoft.com/office/drawing/2014/main" id="{76FDEC5C-001F-4288-A15A-21D130E8FD6D}"/>
              </a:ext>
            </a:extLst>
          </p:cNvPr>
          <p:cNvPicPr>
            <a:picLocks noChangeAspect="1"/>
          </p:cNvPicPr>
          <p:nvPr/>
        </p:nvPicPr>
        <p:blipFill>
          <a:blip r:embed="rId4"/>
          <a:stretch>
            <a:fillRect/>
          </a:stretch>
        </p:blipFill>
        <p:spPr>
          <a:xfrm>
            <a:off x="211051" y="2638552"/>
            <a:ext cx="8547539" cy="1612983"/>
          </a:xfrm>
          <a:prstGeom prst="rect">
            <a:avLst/>
          </a:prstGeom>
        </p:spPr>
      </p:pic>
      <p:pic>
        <p:nvPicPr>
          <p:cNvPr id="11" name="Picture 10">
            <a:extLst>
              <a:ext uri="{FF2B5EF4-FFF2-40B4-BE49-F238E27FC236}">
                <a16:creationId xmlns:a16="http://schemas.microsoft.com/office/drawing/2014/main" id="{7AC0D28A-9C65-44B6-9C25-FBDC08487862}"/>
              </a:ext>
            </a:extLst>
          </p:cNvPr>
          <p:cNvPicPr>
            <a:picLocks noChangeAspect="1"/>
          </p:cNvPicPr>
          <p:nvPr/>
        </p:nvPicPr>
        <p:blipFill>
          <a:blip r:embed="rId5"/>
          <a:stretch>
            <a:fillRect/>
          </a:stretch>
        </p:blipFill>
        <p:spPr>
          <a:xfrm>
            <a:off x="1860384" y="4173871"/>
            <a:ext cx="9882437" cy="2033916"/>
          </a:xfrm>
          <a:prstGeom prst="rect">
            <a:avLst/>
          </a:prstGeom>
        </p:spPr>
      </p:pic>
    </p:spTree>
    <p:extLst>
      <p:ext uri="{BB962C8B-B14F-4D97-AF65-F5344CB8AC3E}">
        <p14:creationId xmlns:p14="http://schemas.microsoft.com/office/powerpoint/2010/main" val="24276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7799"/>
            <a:ext cx="9429605" cy="762718"/>
          </a:xfrm>
        </p:spPr>
        <p:txBody>
          <a:bodyPr>
            <a:normAutofit/>
          </a:bodyPr>
          <a:lstStyle/>
          <a:p>
            <a:pPr algn="ctr"/>
            <a:r>
              <a:rPr lang="en-US" sz="3200" b="1" dirty="0" err="1">
                <a:solidFill>
                  <a:srgbClr val="FF0000"/>
                </a:solidFill>
              </a:rPr>
              <a:t>useCallback</a:t>
            </a:r>
            <a:r>
              <a:rPr lang="en-US" sz="3200" b="1" dirty="0">
                <a:solidFill>
                  <a:srgbClr val="7030A0"/>
                </a:solidFill>
              </a:rPr>
              <a:t> Hooks </a:t>
            </a:r>
            <a:r>
              <a:rPr lang="en-US" sz="3200" b="1" dirty="0"/>
              <a:t>Example (Child Component)</a:t>
            </a:r>
            <a:endParaRPr lang="en-US" sz="3200" dirty="0"/>
          </a:p>
        </p:txBody>
      </p:sp>
      <p:pic>
        <p:nvPicPr>
          <p:cNvPr id="4" name="Picture 3">
            <a:extLst>
              <a:ext uri="{FF2B5EF4-FFF2-40B4-BE49-F238E27FC236}">
                <a16:creationId xmlns:a16="http://schemas.microsoft.com/office/drawing/2014/main" id="{2949E4B5-AB4E-4FF0-B8D1-29EFAFDCF6D8}"/>
              </a:ext>
            </a:extLst>
          </p:cNvPr>
          <p:cNvPicPr>
            <a:picLocks noChangeAspect="1"/>
          </p:cNvPicPr>
          <p:nvPr/>
        </p:nvPicPr>
        <p:blipFill>
          <a:blip r:embed="rId3"/>
          <a:stretch>
            <a:fillRect/>
          </a:stretch>
        </p:blipFill>
        <p:spPr>
          <a:xfrm>
            <a:off x="838199" y="1197240"/>
            <a:ext cx="10577955" cy="2813286"/>
          </a:xfrm>
          <a:prstGeom prst="rect">
            <a:avLst/>
          </a:prstGeom>
        </p:spPr>
      </p:pic>
    </p:spTree>
    <p:extLst>
      <p:ext uri="{BB962C8B-B14F-4D97-AF65-F5344CB8AC3E}">
        <p14:creationId xmlns:p14="http://schemas.microsoft.com/office/powerpoint/2010/main" val="2262421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7799"/>
            <a:ext cx="9429605" cy="762718"/>
          </a:xfrm>
        </p:spPr>
        <p:txBody>
          <a:bodyPr>
            <a:normAutofit/>
          </a:bodyPr>
          <a:lstStyle/>
          <a:p>
            <a:pPr algn="ctr"/>
            <a:r>
              <a:rPr lang="en-US" sz="3200" b="1" dirty="0">
                <a:solidFill>
                  <a:srgbClr val="7030A0"/>
                </a:solidFill>
              </a:rPr>
              <a:t>React </a:t>
            </a:r>
            <a:r>
              <a:rPr lang="en-US" sz="3200" b="1" dirty="0" err="1">
                <a:solidFill>
                  <a:srgbClr val="FF0000"/>
                </a:solidFill>
              </a:rPr>
              <a:t>useCallback</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529389" y="696993"/>
            <a:ext cx="11309685" cy="335906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b="1" dirty="0" err="1">
                <a:solidFill>
                  <a:srgbClr val="C00000"/>
                </a:solidFill>
              </a:rPr>
              <a:t>useCallback</a:t>
            </a:r>
            <a:r>
              <a:rPr lang="en-US" sz="2400" b="1" dirty="0">
                <a:solidFill>
                  <a:srgbClr val="C00000"/>
                </a:solidFill>
              </a:rPr>
              <a:t> </a:t>
            </a:r>
            <a:r>
              <a:rPr lang="en-US" sz="2400" dirty="0"/>
              <a:t>will not automatically run on every render.</a:t>
            </a:r>
          </a:p>
          <a:p>
            <a:pPr marL="285750" indent="-285750" algn="just">
              <a:lnSpc>
                <a:spcPct val="150000"/>
              </a:lnSpc>
              <a:buFont typeface="Wingdings" panose="05000000000000000000" pitchFamily="2" charset="2"/>
              <a:buChar char="Ø"/>
            </a:pPr>
            <a:r>
              <a:rPr lang="en-US" sz="2400" dirty="0"/>
              <a:t>The </a:t>
            </a:r>
            <a:r>
              <a:rPr lang="en-US" sz="2400" dirty="0" err="1">
                <a:solidFill>
                  <a:srgbClr val="C00000"/>
                </a:solidFill>
              </a:rPr>
              <a:t>useCallback</a:t>
            </a:r>
            <a:r>
              <a:rPr lang="en-US" sz="2400" dirty="0"/>
              <a:t> Hook only runs when one of its dependencies update.</a:t>
            </a:r>
          </a:p>
          <a:p>
            <a:pPr marL="285750" indent="-285750" algn="just">
              <a:lnSpc>
                <a:spcPct val="150000"/>
              </a:lnSpc>
              <a:buFont typeface="Wingdings" panose="05000000000000000000" pitchFamily="2" charset="2"/>
              <a:buChar char="Ø"/>
            </a:pPr>
            <a:r>
              <a:rPr lang="en-US" sz="2400" dirty="0"/>
              <a:t>This can improve performance.</a:t>
            </a:r>
          </a:p>
          <a:p>
            <a:pPr marL="285750" indent="-285750" algn="just">
              <a:lnSpc>
                <a:spcPct val="150000"/>
              </a:lnSpc>
              <a:buFont typeface="Wingdings" panose="05000000000000000000" pitchFamily="2" charset="2"/>
              <a:buChar char="Ø"/>
            </a:pPr>
            <a:r>
              <a:rPr lang="en-US" sz="2400" dirty="0"/>
              <a:t>The </a:t>
            </a:r>
            <a:r>
              <a:rPr lang="en-US" sz="2400" b="1" dirty="0" err="1">
                <a:solidFill>
                  <a:srgbClr val="C00000"/>
                </a:solidFill>
              </a:rPr>
              <a:t>useCallback</a:t>
            </a:r>
            <a:r>
              <a:rPr lang="en-US" sz="2400" dirty="0"/>
              <a:t> and </a:t>
            </a:r>
            <a:r>
              <a:rPr lang="en-US" sz="2400" b="1" dirty="0" err="1">
                <a:solidFill>
                  <a:srgbClr val="C00000"/>
                </a:solidFill>
              </a:rPr>
              <a:t>useMemo</a:t>
            </a:r>
            <a:r>
              <a:rPr lang="en-US" sz="2400" dirty="0"/>
              <a:t> Hooks are similar. </a:t>
            </a:r>
          </a:p>
          <a:p>
            <a:pPr marL="285750" indent="-285750" algn="just">
              <a:lnSpc>
                <a:spcPct val="150000"/>
              </a:lnSpc>
              <a:buFont typeface="Wingdings" panose="05000000000000000000" pitchFamily="2" charset="2"/>
              <a:buChar char="Ø"/>
            </a:pPr>
            <a:r>
              <a:rPr lang="en-US" sz="2400" dirty="0"/>
              <a:t>The main difference is that </a:t>
            </a:r>
            <a:r>
              <a:rPr lang="en-US" sz="2400" b="1" dirty="0" err="1">
                <a:solidFill>
                  <a:srgbClr val="C00000"/>
                </a:solidFill>
              </a:rPr>
              <a:t>useMemo</a:t>
            </a:r>
            <a:r>
              <a:rPr lang="en-US" sz="2400" dirty="0"/>
              <a:t> returns a </a:t>
            </a:r>
            <a:r>
              <a:rPr lang="en-US" sz="2400" b="1" dirty="0" err="1">
                <a:solidFill>
                  <a:srgbClr val="C00000"/>
                </a:solidFill>
              </a:rPr>
              <a:t>memoized</a:t>
            </a:r>
            <a:r>
              <a:rPr lang="en-US" sz="2400" dirty="0"/>
              <a:t> </a:t>
            </a:r>
            <a:r>
              <a:rPr lang="en-US" sz="2400" b="1" dirty="0">
                <a:solidFill>
                  <a:srgbClr val="C00000"/>
                </a:solidFill>
              </a:rPr>
              <a:t>value</a:t>
            </a:r>
            <a:r>
              <a:rPr lang="en-US" sz="2400" dirty="0"/>
              <a:t> and </a:t>
            </a:r>
            <a:r>
              <a:rPr lang="en-US" sz="2400" b="1" dirty="0" err="1">
                <a:solidFill>
                  <a:srgbClr val="7030A0"/>
                </a:solidFill>
              </a:rPr>
              <a:t>useCallback</a:t>
            </a:r>
            <a:r>
              <a:rPr lang="en-US" sz="2400" dirty="0"/>
              <a:t> returns a </a:t>
            </a:r>
            <a:r>
              <a:rPr lang="en-US" sz="2400" b="1" dirty="0" err="1">
                <a:solidFill>
                  <a:srgbClr val="7030A0"/>
                </a:solidFill>
              </a:rPr>
              <a:t>memoized</a:t>
            </a:r>
            <a:r>
              <a:rPr lang="en-US" sz="2400" dirty="0"/>
              <a:t> </a:t>
            </a:r>
            <a:r>
              <a:rPr lang="en-US" sz="2400" b="1" dirty="0">
                <a:solidFill>
                  <a:srgbClr val="7030A0"/>
                </a:solidFill>
              </a:rPr>
              <a:t>function.</a:t>
            </a:r>
          </a:p>
        </p:txBody>
      </p:sp>
    </p:spTree>
    <p:extLst>
      <p:ext uri="{BB962C8B-B14F-4D97-AF65-F5344CB8AC3E}">
        <p14:creationId xmlns:p14="http://schemas.microsoft.com/office/powerpoint/2010/main" val="3871882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34E5-9C66-4662-BAFA-AD50B3C293F1}"/>
              </a:ext>
            </a:extLst>
          </p:cNvPr>
          <p:cNvSpPr>
            <a:spLocks noGrp="1"/>
          </p:cNvSpPr>
          <p:nvPr>
            <p:ph type="title"/>
          </p:nvPr>
        </p:nvSpPr>
        <p:spPr>
          <a:xfrm>
            <a:off x="838200" y="37799"/>
            <a:ext cx="9429605" cy="762718"/>
          </a:xfrm>
        </p:spPr>
        <p:txBody>
          <a:bodyPr>
            <a:normAutofit/>
          </a:bodyPr>
          <a:lstStyle/>
          <a:p>
            <a:pPr algn="ctr"/>
            <a:r>
              <a:rPr lang="en-US" sz="3200" b="1" dirty="0">
                <a:solidFill>
                  <a:srgbClr val="7030A0"/>
                </a:solidFill>
              </a:rPr>
              <a:t>React </a:t>
            </a:r>
            <a:r>
              <a:rPr lang="en-US" sz="3200" b="1" dirty="0" err="1">
                <a:solidFill>
                  <a:srgbClr val="FF0000"/>
                </a:solidFill>
              </a:rPr>
              <a:t>useMemo</a:t>
            </a:r>
            <a:r>
              <a:rPr lang="en-US" sz="3200" b="1" dirty="0">
                <a:solidFill>
                  <a:srgbClr val="7030A0"/>
                </a:solidFill>
              </a:rPr>
              <a:t> Hooks</a:t>
            </a:r>
            <a:endParaRPr lang="en-US" sz="3200" dirty="0"/>
          </a:p>
        </p:txBody>
      </p:sp>
      <p:sp>
        <p:nvSpPr>
          <p:cNvPr id="3" name="TextBox 2">
            <a:extLst>
              <a:ext uri="{FF2B5EF4-FFF2-40B4-BE49-F238E27FC236}">
                <a16:creationId xmlns:a16="http://schemas.microsoft.com/office/drawing/2014/main" id="{46B70395-E196-460F-81BB-0B42DE71D622}"/>
              </a:ext>
            </a:extLst>
          </p:cNvPr>
          <p:cNvSpPr txBox="1"/>
          <p:nvPr/>
        </p:nvSpPr>
        <p:spPr>
          <a:xfrm>
            <a:off x="529389" y="696993"/>
            <a:ext cx="11309685" cy="557505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b="1" dirty="0" err="1">
                <a:solidFill>
                  <a:srgbClr val="C00000"/>
                </a:solidFill>
              </a:rPr>
              <a:t>useMemo</a:t>
            </a:r>
            <a:r>
              <a:rPr lang="en-US" sz="2400" b="1" dirty="0">
                <a:solidFill>
                  <a:srgbClr val="C00000"/>
                </a:solidFill>
              </a:rPr>
              <a:t> </a:t>
            </a:r>
            <a:r>
              <a:rPr lang="en-US" sz="2400" dirty="0"/>
              <a:t>Hook return a </a:t>
            </a:r>
            <a:r>
              <a:rPr lang="en-US" sz="2400" dirty="0" err="1">
                <a:solidFill>
                  <a:srgbClr val="C00000"/>
                </a:solidFill>
              </a:rPr>
              <a:t>memoized</a:t>
            </a:r>
            <a:r>
              <a:rPr lang="en-US" sz="2400" dirty="0">
                <a:solidFill>
                  <a:srgbClr val="C00000"/>
                </a:solidFill>
              </a:rPr>
              <a:t> value</a:t>
            </a:r>
            <a:r>
              <a:rPr lang="en-US" sz="2400" dirty="0"/>
              <a:t>.</a:t>
            </a:r>
          </a:p>
          <a:p>
            <a:pPr marL="285750" indent="-285750" algn="just">
              <a:lnSpc>
                <a:spcPct val="150000"/>
              </a:lnSpc>
              <a:buFont typeface="Wingdings" panose="05000000000000000000" pitchFamily="2" charset="2"/>
              <a:buChar char="Ø"/>
            </a:pPr>
            <a:r>
              <a:rPr lang="en-US" sz="2400" dirty="0"/>
              <a:t>It is used to memorize expensive computations so that they are only re-executed when their dependencies change.</a:t>
            </a:r>
          </a:p>
          <a:p>
            <a:pPr marL="285750" indent="-285750" algn="just">
              <a:lnSpc>
                <a:spcPct val="150000"/>
              </a:lnSpc>
              <a:buFont typeface="Wingdings" panose="05000000000000000000" pitchFamily="2" charset="2"/>
              <a:buChar char="Ø"/>
            </a:pPr>
            <a:r>
              <a:rPr lang="en-US" sz="2400" dirty="0"/>
              <a:t>Syntax:</a:t>
            </a:r>
          </a:p>
          <a:p>
            <a:pPr marL="285750" indent="-285750" algn="just">
              <a:lnSpc>
                <a:spcPct val="150000"/>
              </a:lnSpc>
              <a:buFont typeface="Wingdings" panose="05000000000000000000" pitchFamily="2" charset="2"/>
              <a:buChar char="Ø"/>
            </a:pPr>
            <a:r>
              <a:rPr lang="en-US" sz="2400" dirty="0"/>
              <a:t>Const </a:t>
            </a:r>
            <a:r>
              <a:rPr lang="en-US" sz="2400" dirty="0" err="1">
                <a:solidFill>
                  <a:srgbClr val="C00000"/>
                </a:solidFill>
              </a:rPr>
              <a:t>memoizedValue</a:t>
            </a:r>
            <a:r>
              <a:rPr lang="en-US" sz="2400" dirty="0"/>
              <a:t> = </a:t>
            </a:r>
            <a:r>
              <a:rPr lang="en-US" sz="2400" dirty="0" err="1">
                <a:solidFill>
                  <a:srgbClr val="7030A0"/>
                </a:solidFill>
              </a:rPr>
              <a:t>useMemo</a:t>
            </a:r>
            <a:r>
              <a:rPr lang="en-US" sz="2400" dirty="0"/>
              <a:t>(	</a:t>
            </a:r>
          </a:p>
          <a:p>
            <a:pPr lvl="4" algn="just">
              <a:lnSpc>
                <a:spcPct val="150000"/>
              </a:lnSpc>
            </a:pPr>
            <a:r>
              <a:rPr lang="en-US" sz="2400" dirty="0"/>
              <a:t>()=&gt;</a:t>
            </a:r>
          </a:p>
          <a:p>
            <a:pPr lvl="1" algn="just">
              <a:lnSpc>
                <a:spcPct val="150000"/>
              </a:lnSpc>
            </a:pPr>
            <a:r>
              <a:rPr lang="en-US" sz="2400" dirty="0"/>
              <a:t>		{</a:t>
            </a:r>
          </a:p>
          <a:p>
            <a:pPr lvl="1" algn="just">
              <a:lnSpc>
                <a:spcPct val="150000"/>
              </a:lnSpc>
            </a:pPr>
            <a:r>
              <a:rPr lang="en-US" sz="2400" dirty="0"/>
              <a:t>			</a:t>
            </a:r>
            <a:r>
              <a:rPr lang="en-US" sz="2400" dirty="0" err="1"/>
              <a:t>computeValue</a:t>
            </a:r>
            <a:r>
              <a:rPr lang="en-US" sz="2400" dirty="0"/>
              <a:t>();</a:t>
            </a:r>
          </a:p>
          <a:p>
            <a:pPr lvl="1" algn="just">
              <a:lnSpc>
                <a:spcPct val="150000"/>
              </a:lnSpc>
            </a:pPr>
            <a:r>
              <a:rPr lang="en-US" sz="2400" dirty="0"/>
              <a:t>		},[</a:t>
            </a:r>
            <a:r>
              <a:rPr lang="en-US" sz="2400" dirty="0">
                <a:solidFill>
                  <a:srgbClr val="7030A0"/>
                </a:solidFill>
              </a:rPr>
              <a:t>dependencies</a:t>
            </a:r>
            <a:r>
              <a:rPr lang="en-US" sz="2400" dirty="0"/>
              <a:t>]</a:t>
            </a:r>
          </a:p>
          <a:p>
            <a:pPr algn="just">
              <a:lnSpc>
                <a:spcPct val="150000"/>
              </a:lnSpc>
            </a:pPr>
            <a:r>
              <a:rPr lang="en-US" sz="2400" dirty="0"/>
              <a:t>	);</a:t>
            </a:r>
          </a:p>
        </p:txBody>
      </p:sp>
    </p:spTree>
    <p:extLst>
      <p:ext uri="{BB962C8B-B14F-4D97-AF65-F5344CB8AC3E}">
        <p14:creationId xmlns:p14="http://schemas.microsoft.com/office/powerpoint/2010/main" val="558161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3F6FD-EB42-4C54-853C-C0A4AE5793AB}"/>
              </a:ext>
            </a:extLst>
          </p:cNvPr>
          <p:cNvSpPr>
            <a:spLocks noGrp="1"/>
          </p:cNvSpPr>
          <p:nvPr>
            <p:ph idx="1"/>
          </p:nvPr>
        </p:nvSpPr>
        <p:spPr>
          <a:xfrm>
            <a:off x="838200" y="1312672"/>
            <a:ext cx="10515600" cy="4351338"/>
          </a:xfrm>
        </p:spPr>
        <p:txBody>
          <a:bodyPr/>
          <a:lstStyle/>
          <a:p>
            <a:pPr algn="ctr"/>
            <a:endParaRPr lang="en-US" dirty="0"/>
          </a:p>
          <a:p>
            <a:pPr algn="ctr"/>
            <a:endParaRPr lang="en-US" dirty="0"/>
          </a:p>
          <a:p>
            <a:pPr algn="ctr"/>
            <a:endParaRPr lang="en-US" dirty="0"/>
          </a:p>
          <a:p>
            <a:pPr algn="ctr"/>
            <a:r>
              <a:rPr lang="en-US" sz="4000" dirty="0"/>
              <a:t>Any Question</a:t>
            </a:r>
          </a:p>
        </p:txBody>
      </p:sp>
    </p:spTree>
    <p:extLst>
      <p:ext uri="{BB962C8B-B14F-4D97-AF65-F5344CB8AC3E}">
        <p14:creationId xmlns:p14="http://schemas.microsoft.com/office/powerpoint/2010/main" val="23373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0070C0"/>
                </a:solidFill>
              </a:rPr>
              <a:t>Example</a:t>
            </a:r>
          </a:p>
        </p:txBody>
      </p:sp>
      <p:pic>
        <p:nvPicPr>
          <p:cNvPr id="5" name="Picture 4">
            <a:extLst>
              <a:ext uri="{FF2B5EF4-FFF2-40B4-BE49-F238E27FC236}">
                <a16:creationId xmlns:a16="http://schemas.microsoft.com/office/drawing/2014/main" id="{1B641E9F-C4E7-419C-8DFC-16327BFA4C5A}"/>
              </a:ext>
            </a:extLst>
          </p:cNvPr>
          <p:cNvPicPr>
            <a:picLocks noChangeAspect="1"/>
          </p:cNvPicPr>
          <p:nvPr/>
        </p:nvPicPr>
        <p:blipFill>
          <a:blip r:embed="rId2"/>
          <a:stretch>
            <a:fillRect/>
          </a:stretch>
        </p:blipFill>
        <p:spPr>
          <a:xfrm>
            <a:off x="2190410" y="1355302"/>
            <a:ext cx="8536814" cy="4047335"/>
          </a:xfrm>
          <a:prstGeom prst="rect">
            <a:avLst/>
          </a:prstGeom>
        </p:spPr>
      </p:pic>
    </p:spTree>
    <p:extLst>
      <p:ext uri="{BB962C8B-B14F-4D97-AF65-F5344CB8AC3E}">
        <p14:creationId xmlns:p14="http://schemas.microsoft.com/office/powerpoint/2010/main" val="386410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0070C0"/>
                </a:solidFill>
              </a:rPr>
              <a:t>Expressions in JSX</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1123805"/>
            <a:ext cx="10791315" cy="142962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With </a:t>
            </a:r>
            <a:r>
              <a:rPr lang="en-US" sz="2000" dirty="0">
                <a:solidFill>
                  <a:srgbClr val="0070C0"/>
                </a:solidFill>
              </a:rPr>
              <a:t>JSX</a:t>
            </a:r>
            <a:r>
              <a:rPr lang="en-US" sz="2000" dirty="0"/>
              <a:t> you can write expressions inside curly braces </a:t>
            </a:r>
            <a:r>
              <a:rPr lang="en-US" sz="2000" dirty="0">
                <a:solidFill>
                  <a:srgbClr val="0070C0"/>
                </a:solidFill>
              </a:rPr>
              <a:t>{ }.</a:t>
            </a:r>
          </a:p>
          <a:p>
            <a:pPr marL="285750" indent="-285750">
              <a:lnSpc>
                <a:spcPct val="150000"/>
              </a:lnSpc>
              <a:buFont typeface="Wingdings" panose="05000000000000000000" pitchFamily="2" charset="2"/>
              <a:buChar char="Ø"/>
            </a:pPr>
            <a:r>
              <a:rPr lang="en-US" sz="2000" dirty="0"/>
              <a:t>The </a:t>
            </a:r>
            <a:r>
              <a:rPr lang="en-US" sz="2000" dirty="0">
                <a:solidFill>
                  <a:srgbClr val="0070C0"/>
                </a:solidFill>
              </a:rPr>
              <a:t>expression</a:t>
            </a:r>
            <a:r>
              <a:rPr lang="en-US" sz="2000" dirty="0"/>
              <a:t> can be a </a:t>
            </a:r>
            <a:r>
              <a:rPr lang="en-US" sz="2000" dirty="0">
                <a:solidFill>
                  <a:srgbClr val="C00000"/>
                </a:solidFill>
              </a:rPr>
              <a:t>React variable</a:t>
            </a:r>
            <a:r>
              <a:rPr lang="en-US" sz="2000" dirty="0"/>
              <a:t>, or </a:t>
            </a:r>
            <a:r>
              <a:rPr lang="en-US" sz="2000" dirty="0">
                <a:solidFill>
                  <a:srgbClr val="C00000"/>
                </a:solidFill>
              </a:rPr>
              <a:t>property</a:t>
            </a:r>
            <a:r>
              <a:rPr lang="en-US" sz="2000" dirty="0"/>
              <a:t>, or any other </a:t>
            </a:r>
            <a:r>
              <a:rPr lang="en-US" sz="2000" dirty="0">
                <a:solidFill>
                  <a:srgbClr val="C00000"/>
                </a:solidFill>
              </a:rPr>
              <a:t>valid JavaScript expression</a:t>
            </a:r>
            <a:r>
              <a:rPr lang="en-US" sz="2000" dirty="0"/>
              <a:t>. </a:t>
            </a:r>
          </a:p>
          <a:p>
            <a:pPr marL="285750" indent="-285750">
              <a:lnSpc>
                <a:spcPct val="150000"/>
              </a:lnSpc>
              <a:buFont typeface="Wingdings" panose="05000000000000000000" pitchFamily="2" charset="2"/>
              <a:buChar char="Ø"/>
            </a:pPr>
            <a:r>
              <a:rPr lang="en-US" sz="2000" dirty="0"/>
              <a:t>JSX will execute the expression and return the result:</a:t>
            </a:r>
          </a:p>
        </p:txBody>
      </p:sp>
      <p:pic>
        <p:nvPicPr>
          <p:cNvPr id="9" name="Picture 8">
            <a:extLst>
              <a:ext uri="{FF2B5EF4-FFF2-40B4-BE49-F238E27FC236}">
                <a16:creationId xmlns:a16="http://schemas.microsoft.com/office/drawing/2014/main" id="{490437ED-6CF1-4351-B496-84FEDB541147}"/>
              </a:ext>
            </a:extLst>
          </p:cNvPr>
          <p:cNvPicPr>
            <a:picLocks noChangeAspect="1"/>
          </p:cNvPicPr>
          <p:nvPr/>
        </p:nvPicPr>
        <p:blipFill>
          <a:blip r:embed="rId2"/>
          <a:stretch>
            <a:fillRect/>
          </a:stretch>
        </p:blipFill>
        <p:spPr>
          <a:xfrm>
            <a:off x="1087254" y="2693029"/>
            <a:ext cx="8399554" cy="994683"/>
          </a:xfrm>
          <a:prstGeom prst="rect">
            <a:avLst/>
          </a:prstGeom>
        </p:spPr>
      </p:pic>
    </p:spTree>
    <p:extLst>
      <p:ext uri="{BB962C8B-B14F-4D97-AF65-F5344CB8AC3E}">
        <p14:creationId xmlns:p14="http://schemas.microsoft.com/office/powerpoint/2010/main" val="20248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0070C0"/>
                </a:solidFill>
              </a:rPr>
              <a:t>One Top Level Element</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The HTML code must be wrapped in </a:t>
            </a:r>
            <a:r>
              <a:rPr lang="en-US" sz="2000" dirty="0">
                <a:solidFill>
                  <a:srgbClr val="C00000"/>
                </a:solidFill>
              </a:rPr>
              <a:t>ONE top level </a:t>
            </a:r>
            <a:r>
              <a:rPr lang="en-US" sz="2000" dirty="0"/>
              <a:t>element.</a:t>
            </a:r>
          </a:p>
          <a:p>
            <a:pPr marL="285750" indent="-285750">
              <a:lnSpc>
                <a:spcPct val="150000"/>
              </a:lnSpc>
              <a:buFont typeface="Wingdings" panose="05000000000000000000" pitchFamily="2" charset="2"/>
              <a:buChar char="Ø"/>
            </a:pPr>
            <a:r>
              <a:rPr lang="en-US" sz="2000" dirty="0"/>
              <a:t>For Example:</a:t>
            </a:r>
          </a:p>
        </p:txBody>
      </p:sp>
      <p:pic>
        <p:nvPicPr>
          <p:cNvPr id="5" name="Picture 4">
            <a:extLst>
              <a:ext uri="{FF2B5EF4-FFF2-40B4-BE49-F238E27FC236}">
                <a16:creationId xmlns:a16="http://schemas.microsoft.com/office/drawing/2014/main" id="{492F2C43-0499-4BB0-B7B5-682E2CD06237}"/>
              </a:ext>
            </a:extLst>
          </p:cNvPr>
          <p:cNvPicPr>
            <a:picLocks noChangeAspect="1"/>
          </p:cNvPicPr>
          <p:nvPr/>
        </p:nvPicPr>
        <p:blipFill>
          <a:blip r:embed="rId2"/>
          <a:stretch>
            <a:fillRect/>
          </a:stretch>
        </p:blipFill>
        <p:spPr>
          <a:xfrm>
            <a:off x="838200" y="2037087"/>
            <a:ext cx="4990227" cy="1550363"/>
          </a:xfrm>
          <a:prstGeom prst="rect">
            <a:avLst/>
          </a:prstGeom>
        </p:spPr>
      </p:pic>
      <p:sp>
        <p:nvSpPr>
          <p:cNvPr id="8" name="TextBox 7">
            <a:extLst>
              <a:ext uri="{FF2B5EF4-FFF2-40B4-BE49-F238E27FC236}">
                <a16:creationId xmlns:a16="http://schemas.microsoft.com/office/drawing/2014/main" id="{F0A1B509-9A53-47C9-B409-4CAF4B19D525}"/>
              </a:ext>
            </a:extLst>
          </p:cNvPr>
          <p:cNvSpPr txBox="1"/>
          <p:nvPr/>
        </p:nvSpPr>
        <p:spPr>
          <a:xfrm>
            <a:off x="988276" y="3740218"/>
            <a:ext cx="10791315"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This approach is not a good practice because we adding one </a:t>
            </a:r>
            <a:r>
              <a:rPr lang="en-US" sz="2000" b="1" dirty="0">
                <a:solidFill>
                  <a:srgbClr val="C00000"/>
                </a:solidFill>
              </a:rPr>
              <a:t>extra tag div tag </a:t>
            </a:r>
            <a:r>
              <a:rPr lang="en-US" sz="2000" dirty="0"/>
              <a:t>to the </a:t>
            </a:r>
            <a:r>
              <a:rPr lang="en-US" sz="2000" b="1" dirty="0"/>
              <a:t>DOM</a:t>
            </a:r>
            <a:r>
              <a:rPr lang="en-US" sz="2000" dirty="0"/>
              <a:t>.</a:t>
            </a:r>
          </a:p>
          <a:p>
            <a:pPr marL="285750" indent="-285750">
              <a:lnSpc>
                <a:spcPct val="150000"/>
              </a:lnSpc>
              <a:buFont typeface="Wingdings" panose="05000000000000000000" pitchFamily="2" charset="2"/>
              <a:buChar char="Ø"/>
            </a:pPr>
            <a:r>
              <a:rPr lang="en-US" sz="2000" dirty="0"/>
              <a:t>To prevent unnecessarily adding extra nodes to the </a:t>
            </a:r>
            <a:r>
              <a:rPr lang="en-US" sz="2000" b="1" dirty="0">
                <a:solidFill>
                  <a:srgbClr val="C00000"/>
                </a:solidFill>
              </a:rPr>
              <a:t>DOM. Use fragment. </a:t>
            </a:r>
            <a:r>
              <a:rPr lang="en-US" sz="2000" dirty="0"/>
              <a:t>empty HTML tag: </a:t>
            </a:r>
            <a:r>
              <a:rPr lang="en-US" sz="2000" b="1" dirty="0">
                <a:solidFill>
                  <a:srgbClr val="C00000"/>
                </a:solidFill>
              </a:rPr>
              <a:t>&lt;&gt;&lt;/&gt;.</a:t>
            </a:r>
          </a:p>
        </p:txBody>
      </p:sp>
      <p:pic>
        <p:nvPicPr>
          <p:cNvPr id="10" name="Picture 9">
            <a:extLst>
              <a:ext uri="{FF2B5EF4-FFF2-40B4-BE49-F238E27FC236}">
                <a16:creationId xmlns:a16="http://schemas.microsoft.com/office/drawing/2014/main" id="{972BB0C9-24C9-4724-B4B5-D2147A1042BE}"/>
              </a:ext>
            </a:extLst>
          </p:cNvPr>
          <p:cNvPicPr>
            <a:picLocks noChangeAspect="1"/>
          </p:cNvPicPr>
          <p:nvPr/>
        </p:nvPicPr>
        <p:blipFill>
          <a:blip r:embed="rId3"/>
          <a:stretch>
            <a:fillRect/>
          </a:stretch>
        </p:blipFill>
        <p:spPr>
          <a:xfrm>
            <a:off x="1080137" y="4931615"/>
            <a:ext cx="4748290" cy="1698380"/>
          </a:xfrm>
          <a:prstGeom prst="rect">
            <a:avLst/>
          </a:prstGeom>
        </p:spPr>
      </p:pic>
    </p:spTree>
    <p:extLst>
      <p:ext uri="{BB962C8B-B14F-4D97-AF65-F5344CB8AC3E}">
        <p14:creationId xmlns:p14="http://schemas.microsoft.com/office/powerpoint/2010/main" val="90873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F5D7-075A-4754-9BCB-9261AE122971}"/>
              </a:ext>
            </a:extLst>
          </p:cNvPr>
          <p:cNvSpPr>
            <a:spLocks noGrp="1"/>
          </p:cNvSpPr>
          <p:nvPr>
            <p:ph type="title"/>
          </p:nvPr>
        </p:nvSpPr>
        <p:spPr>
          <a:xfrm>
            <a:off x="838200" y="365126"/>
            <a:ext cx="10515600" cy="507394"/>
          </a:xfrm>
        </p:spPr>
        <p:txBody>
          <a:bodyPr>
            <a:normAutofit fontScale="90000"/>
          </a:bodyPr>
          <a:lstStyle/>
          <a:p>
            <a:pPr algn="ctr"/>
            <a:r>
              <a:rPr lang="en-US" sz="3200" b="1" dirty="0">
                <a:solidFill>
                  <a:srgbClr val="C00000"/>
                </a:solidFill>
              </a:rPr>
              <a:t>Attribute</a:t>
            </a:r>
            <a:r>
              <a:rPr lang="en-US" sz="3200" b="1" dirty="0">
                <a:solidFill>
                  <a:srgbClr val="0070C0"/>
                </a:solidFill>
              </a:rPr>
              <a:t> class = </a:t>
            </a:r>
            <a:r>
              <a:rPr lang="en-US" sz="3200" b="1" dirty="0" err="1">
                <a:solidFill>
                  <a:srgbClr val="0070C0"/>
                </a:solidFill>
              </a:rPr>
              <a:t>className</a:t>
            </a:r>
            <a:r>
              <a:rPr lang="en-US" sz="3200" b="1" dirty="0">
                <a:solidFill>
                  <a:srgbClr val="0070C0"/>
                </a:solidFill>
              </a:rPr>
              <a:t> and </a:t>
            </a:r>
            <a:r>
              <a:rPr lang="en-US" sz="3200" b="1" dirty="0">
                <a:solidFill>
                  <a:srgbClr val="7030A0"/>
                </a:solidFill>
              </a:rPr>
              <a:t>Conditions - if statements</a:t>
            </a:r>
          </a:p>
        </p:txBody>
      </p:sp>
      <p:sp>
        <p:nvSpPr>
          <p:cNvPr id="3" name="TextBox 2">
            <a:extLst>
              <a:ext uri="{FF2B5EF4-FFF2-40B4-BE49-F238E27FC236}">
                <a16:creationId xmlns:a16="http://schemas.microsoft.com/office/drawing/2014/main" id="{20FABF80-B7AE-41DC-B110-083E4E558DD8}"/>
              </a:ext>
            </a:extLst>
          </p:cNvPr>
          <p:cNvSpPr txBox="1"/>
          <p:nvPr/>
        </p:nvSpPr>
        <p:spPr>
          <a:xfrm>
            <a:off x="718956" y="1123805"/>
            <a:ext cx="10791316" cy="369332"/>
          </a:xfrm>
          <a:prstGeom prst="rect">
            <a:avLst/>
          </a:prstGeom>
          <a:noFill/>
        </p:spPr>
        <p:txBody>
          <a:bodyPr wrap="square" rtlCol="0">
            <a:spAutoFit/>
          </a:bodyPr>
          <a:lstStyle/>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D1B8AD2A-CDDD-467A-936E-1FB849B2DA91}"/>
              </a:ext>
            </a:extLst>
          </p:cNvPr>
          <p:cNvSpPr txBox="1"/>
          <p:nvPr/>
        </p:nvSpPr>
        <p:spPr>
          <a:xfrm>
            <a:off x="989436" y="907422"/>
            <a:ext cx="10791315" cy="967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t>The </a:t>
            </a:r>
            <a:r>
              <a:rPr lang="en-US" sz="2000" b="1" dirty="0">
                <a:solidFill>
                  <a:srgbClr val="C00000"/>
                </a:solidFill>
              </a:rPr>
              <a:t>class</a:t>
            </a:r>
            <a:r>
              <a:rPr lang="en-US" sz="2000" dirty="0"/>
              <a:t> keyword is a reserved word in JavaScript, Therefore not allowed to use it in JSX.</a:t>
            </a:r>
          </a:p>
          <a:p>
            <a:pPr marL="285750" indent="-285750">
              <a:lnSpc>
                <a:spcPct val="150000"/>
              </a:lnSpc>
              <a:buFont typeface="Wingdings" panose="05000000000000000000" pitchFamily="2" charset="2"/>
              <a:buChar char="Ø"/>
            </a:pPr>
            <a:r>
              <a:rPr lang="en-US" sz="2000" dirty="0"/>
              <a:t>Use attribute </a:t>
            </a:r>
            <a:r>
              <a:rPr lang="en-US" sz="2000" b="1" dirty="0" err="1">
                <a:solidFill>
                  <a:srgbClr val="C00000"/>
                </a:solidFill>
              </a:rPr>
              <a:t>className</a:t>
            </a:r>
            <a:r>
              <a:rPr lang="en-US" sz="2000" b="1" dirty="0">
                <a:solidFill>
                  <a:srgbClr val="C00000"/>
                </a:solidFill>
              </a:rPr>
              <a:t>.</a:t>
            </a:r>
            <a:endParaRPr lang="en-US" sz="2000" dirty="0"/>
          </a:p>
        </p:txBody>
      </p:sp>
      <p:sp>
        <p:nvSpPr>
          <p:cNvPr id="8" name="TextBox 7">
            <a:extLst>
              <a:ext uri="{FF2B5EF4-FFF2-40B4-BE49-F238E27FC236}">
                <a16:creationId xmlns:a16="http://schemas.microsoft.com/office/drawing/2014/main" id="{F0A1B509-9A53-47C9-B409-4CAF4B19D525}"/>
              </a:ext>
            </a:extLst>
          </p:cNvPr>
          <p:cNvSpPr txBox="1"/>
          <p:nvPr/>
        </p:nvSpPr>
        <p:spPr>
          <a:xfrm>
            <a:off x="988276" y="2309292"/>
            <a:ext cx="10791315" cy="142962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b="1" dirty="0">
                <a:solidFill>
                  <a:srgbClr val="7030A0"/>
                </a:solidFill>
              </a:rPr>
              <a:t>React</a:t>
            </a:r>
            <a:r>
              <a:rPr lang="en-US" sz="2000" dirty="0"/>
              <a:t> supports </a:t>
            </a:r>
            <a:r>
              <a:rPr lang="en-US" sz="2000" b="1" dirty="0">
                <a:solidFill>
                  <a:srgbClr val="C00000"/>
                </a:solidFill>
              </a:rPr>
              <a:t>if</a:t>
            </a:r>
            <a:r>
              <a:rPr lang="en-US" sz="2000" dirty="0"/>
              <a:t> statements, but not inside JSX.</a:t>
            </a:r>
          </a:p>
          <a:p>
            <a:pPr marL="285750" indent="-285750">
              <a:lnSpc>
                <a:spcPct val="150000"/>
              </a:lnSpc>
              <a:buFont typeface="Wingdings" panose="05000000000000000000" pitchFamily="2" charset="2"/>
              <a:buChar char="Ø"/>
            </a:pPr>
            <a:r>
              <a:rPr lang="en-US" sz="2000" dirty="0"/>
              <a:t>To be able to use </a:t>
            </a:r>
            <a:r>
              <a:rPr lang="en-US" sz="2000" dirty="0">
                <a:solidFill>
                  <a:srgbClr val="C00000"/>
                </a:solidFill>
              </a:rPr>
              <a:t>conditional</a:t>
            </a:r>
            <a:r>
              <a:rPr lang="en-US" sz="2000" dirty="0"/>
              <a:t> statements in JSX, put the </a:t>
            </a:r>
            <a:r>
              <a:rPr lang="en-US" sz="2000" b="1" dirty="0">
                <a:solidFill>
                  <a:srgbClr val="C00000"/>
                </a:solidFill>
              </a:rPr>
              <a:t>if</a:t>
            </a:r>
            <a:r>
              <a:rPr lang="en-US" sz="2000" dirty="0"/>
              <a:t> statements outside of the JSX, or use a </a:t>
            </a:r>
            <a:r>
              <a:rPr lang="en-US" sz="2000" b="1" dirty="0">
                <a:solidFill>
                  <a:srgbClr val="C00000"/>
                </a:solidFill>
              </a:rPr>
              <a:t>ternary expression </a:t>
            </a:r>
            <a:r>
              <a:rPr lang="en-US" sz="2000" dirty="0"/>
              <a:t>instead.</a:t>
            </a:r>
          </a:p>
        </p:txBody>
      </p:sp>
      <p:pic>
        <p:nvPicPr>
          <p:cNvPr id="6" name="Picture 5">
            <a:extLst>
              <a:ext uri="{FF2B5EF4-FFF2-40B4-BE49-F238E27FC236}">
                <a16:creationId xmlns:a16="http://schemas.microsoft.com/office/drawing/2014/main" id="{5373BEAB-A28A-4542-B974-CD13B083D217}"/>
              </a:ext>
            </a:extLst>
          </p:cNvPr>
          <p:cNvPicPr>
            <a:picLocks noChangeAspect="1"/>
          </p:cNvPicPr>
          <p:nvPr/>
        </p:nvPicPr>
        <p:blipFill>
          <a:blip r:embed="rId2"/>
          <a:stretch>
            <a:fillRect/>
          </a:stretch>
        </p:blipFill>
        <p:spPr>
          <a:xfrm>
            <a:off x="1097720" y="4172827"/>
            <a:ext cx="4228136" cy="2145223"/>
          </a:xfrm>
          <a:prstGeom prst="rect">
            <a:avLst/>
          </a:prstGeom>
        </p:spPr>
      </p:pic>
      <p:pic>
        <p:nvPicPr>
          <p:cNvPr id="11" name="Picture 10">
            <a:extLst>
              <a:ext uri="{FF2B5EF4-FFF2-40B4-BE49-F238E27FC236}">
                <a16:creationId xmlns:a16="http://schemas.microsoft.com/office/drawing/2014/main" id="{AEFC8798-F811-4049-B680-ADE0F0E7F773}"/>
              </a:ext>
            </a:extLst>
          </p:cNvPr>
          <p:cNvPicPr>
            <a:picLocks noChangeAspect="1"/>
          </p:cNvPicPr>
          <p:nvPr/>
        </p:nvPicPr>
        <p:blipFill>
          <a:blip r:embed="rId3"/>
          <a:stretch>
            <a:fillRect/>
          </a:stretch>
        </p:blipFill>
        <p:spPr>
          <a:xfrm>
            <a:off x="4326231" y="3865313"/>
            <a:ext cx="7630582" cy="1215914"/>
          </a:xfrm>
          <a:prstGeom prst="rect">
            <a:avLst/>
          </a:prstGeom>
        </p:spPr>
      </p:pic>
    </p:spTree>
    <p:extLst>
      <p:ext uri="{BB962C8B-B14F-4D97-AF65-F5344CB8AC3E}">
        <p14:creationId xmlns:p14="http://schemas.microsoft.com/office/powerpoint/2010/main" val="282977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4940</TotalTime>
  <Words>2674</Words>
  <Application>Microsoft Office PowerPoint</Application>
  <PresentationFormat>Widescreen</PresentationFormat>
  <Paragraphs>281</Paragraphs>
  <Slides>56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Söhne</vt:lpstr>
      <vt:lpstr>Arial</vt:lpstr>
      <vt:lpstr>Calibri</vt:lpstr>
      <vt:lpstr>Calibri Light</vt:lpstr>
      <vt:lpstr>Consolas</vt:lpstr>
      <vt:lpstr>Courier New</vt:lpstr>
      <vt:lpstr>Segoe UI</vt:lpstr>
      <vt:lpstr>Verdana</vt:lpstr>
      <vt:lpstr>Wingdings</vt:lpstr>
      <vt:lpstr>Office Theme</vt:lpstr>
      <vt:lpstr>MERN STACK</vt:lpstr>
      <vt:lpstr>PowerPoint Presentation</vt:lpstr>
      <vt:lpstr>React Tutorial</vt:lpstr>
      <vt:lpstr>React Installation</vt:lpstr>
      <vt:lpstr>PowerPoint Presentation</vt:lpstr>
      <vt:lpstr>Example</vt:lpstr>
      <vt:lpstr>Expressions in JSX</vt:lpstr>
      <vt:lpstr>One Top Level Element</vt:lpstr>
      <vt:lpstr>Attribute class = className and Conditions - if statements</vt:lpstr>
      <vt:lpstr>React Components</vt:lpstr>
      <vt:lpstr>Install Bootstrap </vt:lpstr>
      <vt:lpstr>React Props</vt:lpstr>
      <vt:lpstr>React Props</vt:lpstr>
      <vt:lpstr>Components in Components</vt:lpstr>
      <vt:lpstr>Map function </vt:lpstr>
      <vt:lpstr>Conditional rendering </vt:lpstr>
      <vt:lpstr>Conditional rendering </vt:lpstr>
      <vt:lpstr>More concise and better way of Conditional rendering </vt:lpstr>
      <vt:lpstr>Handling events</vt:lpstr>
      <vt:lpstr>Handling events</vt:lpstr>
      <vt:lpstr>React Events</vt:lpstr>
      <vt:lpstr>Passing Arguments to React Events</vt:lpstr>
      <vt:lpstr>React List</vt:lpstr>
      <vt:lpstr>React Event Object</vt:lpstr>
      <vt:lpstr>React List</vt:lpstr>
      <vt:lpstr>Adding Forms in React</vt:lpstr>
      <vt:lpstr>React Router</vt:lpstr>
      <vt:lpstr>React Router</vt:lpstr>
      <vt:lpstr>React Router</vt:lpstr>
      <vt:lpstr>React Router</vt:lpstr>
      <vt:lpstr>React Hooks</vt:lpstr>
      <vt:lpstr>React useState Hooks</vt:lpstr>
      <vt:lpstr>React useState Hooks</vt:lpstr>
      <vt:lpstr>Update State</vt:lpstr>
      <vt:lpstr>React useEffect Hooks</vt:lpstr>
      <vt:lpstr>React useEffect Hooks</vt:lpstr>
      <vt:lpstr>React useEffect Hooks</vt:lpstr>
      <vt:lpstr>React useContext Hooks</vt:lpstr>
      <vt:lpstr>Problem （ prop drilling）</vt:lpstr>
      <vt:lpstr>Solution (React useContext ) </vt:lpstr>
      <vt:lpstr>Solution (React useContext ) </vt:lpstr>
      <vt:lpstr>React useRef Hooks</vt:lpstr>
      <vt:lpstr>React useRef Hooks</vt:lpstr>
      <vt:lpstr>React useRef Hooks</vt:lpstr>
      <vt:lpstr>Accessing DOM Elements in React useRef Hooks</vt:lpstr>
      <vt:lpstr>Tracking State Changes in React useRef Hooks</vt:lpstr>
      <vt:lpstr>React useReducer Hooks</vt:lpstr>
      <vt:lpstr>React useReducer Hooks</vt:lpstr>
      <vt:lpstr>React useReducer Hooks</vt:lpstr>
      <vt:lpstr>React useCallback Hooks</vt:lpstr>
      <vt:lpstr>React useCallback Hooks</vt:lpstr>
      <vt:lpstr>useCallback Hooks Example (Parent Component)</vt:lpstr>
      <vt:lpstr>useCallback Hooks Example (Child Component)</vt:lpstr>
      <vt:lpstr>React useCallback Hooks</vt:lpstr>
      <vt:lpstr>React useMemo Hooks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MERN STACK</dc:title>
  <dc:creator>Qasim Jan</dc:creator>
  <cp:lastModifiedBy>qasim jan</cp:lastModifiedBy>
  <cp:revision>150</cp:revision>
  <dcterms:created xsi:type="dcterms:W3CDTF">2024-02-12T00:21:45Z</dcterms:created>
  <dcterms:modified xsi:type="dcterms:W3CDTF">2024-03-12T05:04:29Z</dcterms:modified>
</cp:coreProperties>
</file>